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Lst>
  <p:sldSz cy="6858000" cx="12192000"/>
  <p:notesSz cx="6858000" cy="9144000"/>
  <p:embeddedFontLst>
    <p:embeddedFont>
      <p:font typeface="Poppins"/>
      <p:regular r:id="rId77"/>
      <p:bold r:id="rId78"/>
      <p:italic r:id="rId79"/>
      <p:boldItalic r:id="rId80"/>
    </p:embeddedFont>
    <p:embeddedFont>
      <p:font typeface="Century Gothic"/>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5" roundtripDataSignature="AMtx7mgTgBEO6A3bH7oCj4zEjX/LmwhK8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B160E31-CE1F-40F6-B61E-14054ECD73F4}">
  <a:tblStyle styleId="{1B160E31-CE1F-40F6-B61E-14054ECD73F4}"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boldItalic.fntdata"/><Relationship Id="rId83" Type="http://schemas.openxmlformats.org/officeDocument/2006/relationships/font" Target="fonts/CenturyGothic-italic.fntdata"/><Relationship Id="rId42" Type="http://schemas.openxmlformats.org/officeDocument/2006/relationships/slide" Target="slides/slide37.xml"/><Relationship Id="rId41" Type="http://schemas.openxmlformats.org/officeDocument/2006/relationships/slide" Target="slides/slide36.xml"/><Relationship Id="rId85" Type="http://customschemas.google.com/relationships/presentationmetadata" Target="meta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boldItalic.fntdata"/><Relationship Id="rId82" Type="http://schemas.openxmlformats.org/officeDocument/2006/relationships/font" Target="fonts/CenturyGothic-bold.fntdata"/><Relationship Id="rId81" Type="http://schemas.openxmlformats.org/officeDocument/2006/relationships/font" Target="fonts/CenturyGothic-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regular.fntdata"/><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italic.fntdata"/><Relationship Id="rId34" Type="http://schemas.openxmlformats.org/officeDocument/2006/relationships/slide" Target="slides/slide29.xml"/><Relationship Id="rId78" Type="http://schemas.openxmlformats.org/officeDocument/2006/relationships/font" Target="fonts/Poppins-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persuasive texts are written in order to make readers think or do something. </a:t>
            </a:r>
            <a:endParaRPr/>
          </a:p>
          <a:p>
            <a:pPr indent="-228600" lvl="0" marL="228600" rtl="0" algn="l">
              <a:lnSpc>
                <a:spcPct val="100000"/>
              </a:lnSpc>
              <a:spcBef>
                <a:spcPts val="0"/>
              </a:spcBef>
              <a:spcAft>
                <a:spcPts val="0"/>
              </a:spcAft>
              <a:buClr>
                <a:schemeClr val="dk1"/>
              </a:buClr>
              <a:buSzPts val="1200"/>
              <a:buFont typeface="Calibri"/>
              <a:buAutoNum type="arabicPeriod"/>
            </a:pPr>
            <a:r>
              <a:rPr i="1" lang="en-US"/>
              <a:t>A persuasive text often begins with an opinion that tells what the author thinks about something. </a:t>
            </a:r>
            <a:endParaRPr i="1"/>
          </a:p>
          <a:p>
            <a:pPr indent="-228600" lvl="0" marL="228600" rtl="0" algn="l">
              <a:lnSpc>
                <a:spcPct val="100000"/>
              </a:lnSpc>
              <a:spcBef>
                <a:spcPts val="0"/>
              </a:spcBef>
              <a:spcAft>
                <a:spcPts val="0"/>
              </a:spcAft>
              <a:buClr>
                <a:schemeClr val="dk1"/>
              </a:buClr>
              <a:buSzPts val="1200"/>
              <a:buFont typeface="Calibri"/>
              <a:buAutoNum type="arabicPeriod"/>
            </a:pPr>
            <a:r>
              <a:rPr lang="en-US"/>
              <a:t>The author uses words, such as </a:t>
            </a:r>
            <a:r>
              <a:rPr i="1" lang="en-US"/>
              <a:t>should</a:t>
            </a:r>
            <a:r>
              <a:rPr lang="en-US"/>
              <a:t>, to help persuade, or tell, readers to think the same way.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The author gives reasons that others should think the same way. Reasons are facts and ideas that support an opinion.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Readers can look for the opinion and reasons in a persuasive text. Identifying these parts of the text makes it easier to understand.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Remind students that you just read “Time to Move!” Tell them that because this text is a persuasive text, it has an opinion and supporting reasons. </a:t>
            </a:r>
            <a:endParaRPr/>
          </a:p>
          <a:p>
            <a:pPr indent="-215900" lvl="1" marL="685800" rtl="0" algn="l">
              <a:lnSpc>
                <a:spcPct val="100000"/>
              </a:lnSpc>
              <a:spcBef>
                <a:spcPts val="0"/>
              </a:spcBef>
              <a:spcAft>
                <a:spcPts val="0"/>
              </a:spcAft>
              <a:buClr>
                <a:schemeClr val="dk1"/>
              </a:buClr>
              <a:buSzPts val="1200"/>
              <a:buFont typeface="Calibri"/>
              <a:buChar char="•"/>
            </a:pPr>
            <a:r>
              <a:rPr i="1" lang="en-US"/>
              <a:t>The author says that exercise is the “best thing ever.” The author wants us to think this, too. </a:t>
            </a:r>
            <a:endParaRPr i="1"/>
          </a:p>
          <a:p>
            <a:pPr indent="-215900" lvl="1" marL="685800" rtl="0" algn="l">
              <a:lnSpc>
                <a:spcPct val="100000"/>
              </a:lnSpc>
              <a:spcBef>
                <a:spcPts val="0"/>
              </a:spcBef>
              <a:spcAft>
                <a:spcPts val="0"/>
              </a:spcAft>
              <a:buClr>
                <a:schemeClr val="dk1"/>
              </a:buClr>
              <a:buSzPts val="1200"/>
              <a:buFont typeface="Calibri"/>
              <a:buChar char="•"/>
            </a:pPr>
            <a:r>
              <a:rPr i="1" lang="en-US"/>
              <a:t>The author tells us reasons that exercise is the best thing ever. The author says that exercise helps us be healthy and is a way to make friends. </a:t>
            </a:r>
            <a:endParaRPr i="1"/>
          </a:p>
          <a:p>
            <a:pPr indent="-228600" lvl="0" marL="228600" rtl="0" algn="l">
              <a:lnSpc>
                <a:spcPct val="100000"/>
              </a:lnSpc>
              <a:spcBef>
                <a:spcPts val="0"/>
              </a:spcBef>
              <a:spcAft>
                <a:spcPts val="0"/>
              </a:spcAft>
              <a:buSzPts val="1200"/>
              <a:buAutoNum type="arabicPeriod"/>
            </a:pPr>
            <a:r>
              <a:rPr lang="en-US"/>
              <a:t>Read aloud the text on p. 180 of the </a:t>
            </a:r>
            <a:r>
              <a:rPr i="1" lang="en-US"/>
              <a:t>Student Interactive</a:t>
            </a:r>
            <a:r>
              <a:rPr lang="en-US"/>
              <a:t>. Point out the opinion and reasons. </a:t>
            </a:r>
            <a:r>
              <a:rPr b="1" i="0" lang="en-US" u="none" strike="noStrike"/>
              <a:t>Editable Anchor Chart Click Path: Table of Contents -&gt; Reading Anchor Charts -&gt; Unit 2 Week 5: Persuasive Text Reading Anchor Chart</a:t>
            </a:r>
            <a:endParaRPr/>
          </a:p>
        </p:txBody>
      </p:sp>
      <p:sp>
        <p:nvSpPr>
          <p:cNvPr id="191" name="Google Shape;19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discuss how a persuasive text is different from an informational text. </a:t>
            </a:r>
            <a:endParaRPr/>
          </a:p>
          <a:p>
            <a:pPr indent="0" lvl="0" marL="0" rtl="0" algn="l">
              <a:lnSpc>
                <a:spcPct val="100000"/>
              </a:lnSpc>
              <a:spcBef>
                <a:spcPts val="0"/>
              </a:spcBef>
              <a:spcAft>
                <a:spcPts val="0"/>
              </a:spcAft>
              <a:buSzPts val="1400"/>
              <a:buNone/>
            </a:pPr>
            <a:r>
              <a:t/>
            </a:r>
            <a:endParaRPr/>
          </a:p>
        </p:txBody>
      </p:sp>
      <p:sp>
        <p:nvSpPr>
          <p:cNvPr id="204" name="Google Shape;20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Explain to students that they can develop their vocabulary by using new words orally when speaking with others.</a:t>
            </a:r>
            <a:endParaRPr/>
          </a:p>
          <a:p>
            <a:pPr indent="-273050" lvl="1" marL="971550" rtl="0" algn="l">
              <a:lnSpc>
                <a:spcPct val="100000"/>
              </a:lnSpc>
              <a:spcBef>
                <a:spcPts val="0"/>
              </a:spcBef>
              <a:spcAft>
                <a:spcPts val="0"/>
              </a:spcAft>
              <a:buClr>
                <a:schemeClr val="dk1"/>
              </a:buClr>
              <a:buSzPts val="1200"/>
              <a:buFont typeface="Calibri"/>
              <a:buChar char="•"/>
            </a:pPr>
            <a:r>
              <a:rPr lang="en-US"/>
              <a:t>Using vocabulary words when talking with and having fun with others can help you learn more about what the words mean.</a:t>
            </a:r>
            <a:endParaRPr/>
          </a:p>
          <a:p>
            <a:pPr indent="-273050" lvl="1" marL="971550" rtl="0" algn="l">
              <a:lnSpc>
                <a:spcPct val="100000"/>
              </a:lnSpc>
              <a:spcBef>
                <a:spcPts val="0"/>
              </a:spcBef>
              <a:spcAft>
                <a:spcPts val="0"/>
              </a:spcAft>
              <a:buClr>
                <a:schemeClr val="dk1"/>
              </a:buClr>
              <a:buSzPts val="1200"/>
              <a:buFont typeface="Calibri"/>
              <a:buChar char="•"/>
            </a:pPr>
            <a:r>
              <a:rPr lang="en-US"/>
              <a:t>If you don’t know how to say what a word means, you can act out or show its meaning.</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turn to p. 197 in the </a:t>
            </a:r>
            <a:r>
              <a:rPr i="1" lang="en-US"/>
              <a:t>Student Interactive. </a:t>
            </a:r>
            <a:r>
              <a:rPr lang="en-US"/>
              <a:t>Model how you act out the word </a:t>
            </a:r>
            <a:r>
              <a:rPr i="1" lang="en-US"/>
              <a:t>grow </a:t>
            </a:r>
            <a:r>
              <a:rPr lang="en-US"/>
              <a:t>and then how you draw it. Give partners one of the words and ask them to talk about how they could draw or act out the word’s meaning. Tell them they will present their word to the class.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find partners and complete the oral language activity on p. 197 in the Student Interactive. Then have students share their drawings or performances with the class.</a:t>
            </a:r>
            <a:endParaRPr/>
          </a:p>
          <a:p>
            <a:pPr indent="0" lvl="0" marL="457200" rtl="0" algn="l">
              <a:lnSpc>
                <a:spcPct val="100000"/>
              </a:lnSpc>
              <a:spcBef>
                <a:spcPts val="0"/>
              </a:spcBef>
              <a:spcAft>
                <a:spcPts val="0"/>
              </a:spcAft>
              <a:buSzPts val="1400"/>
              <a:buNone/>
            </a:pPr>
            <a:r>
              <a:t/>
            </a:r>
            <a:endParaRPr/>
          </a:p>
        </p:txBody>
      </p:sp>
      <p:sp>
        <p:nvSpPr>
          <p:cNvPr id="218" name="Google Shape;21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Write the words </a:t>
            </a:r>
            <a:r>
              <a:rPr i="1" lang="en-US"/>
              <a:t>bed </a:t>
            </a:r>
            <a:r>
              <a:rPr lang="en-US"/>
              <a:t>and </a:t>
            </a:r>
            <a:r>
              <a:rPr i="1" lang="en-US"/>
              <a:t>from </a:t>
            </a:r>
            <a:r>
              <a:rPr lang="en-US"/>
              <a:t>on the board. Explain to students that you are writing whole words by writing groups of letters together. Ask for volunteers to read the words to the class. Identify the two words with the whole class.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Point to the word </a:t>
            </a:r>
            <a:r>
              <a:rPr i="1" lang="en-US"/>
              <a:t>bed</a:t>
            </a:r>
            <a:r>
              <a:rPr lang="en-US"/>
              <a:t>. Say: </a:t>
            </a:r>
            <a:r>
              <a:rPr i="1" lang="en-US"/>
              <a:t>This is the word bed. Bed has three letters in it: b, e, d. Practice writing these three letters in order to make the word bed. </a:t>
            </a:r>
            <a:r>
              <a:rPr lang="en-US"/>
              <a:t>Have students practice tracing the word </a:t>
            </a:r>
            <a:r>
              <a:rPr i="1" lang="en-US"/>
              <a:t>bed </a:t>
            </a:r>
            <a:r>
              <a:rPr lang="en-US"/>
              <a:t>on their desks with a finger. Then repeat the exercise for the word </a:t>
            </a:r>
            <a:r>
              <a:rPr i="1" lang="en-US"/>
              <a:t>from. </a:t>
            </a:r>
            <a:endParaRPr i="1"/>
          </a:p>
          <a:p>
            <a:pPr indent="-228600" lvl="0" marL="228600" rtl="0" algn="l">
              <a:lnSpc>
                <a:spcPct val="100000"/>
              </a:lnSpc>
              <a:spcBef>
                <a:spcPts val="0"/>
              </a:spcBef>
              <a:spcAft>
                <a:spcPts val="0"/>
              </a:spcAft>
              <a:buClr>
                <a:schemeClr val="dk1"/>
              </a:buClr>
              <a:buSzPts val="1200"/>
              <a:buFont typeface="Calibri"/>
              <a:buAutoNum type="arabicPeriod"/>
            </a:pPr>
            <a:r>
              <a:rPr lang="en-US"/>
              <a:t>Write the words red and go on the board. Ask students if they can identify the words. Say: </a:t>
            </a:r>
            <a:r>
              <a:rPr i="1" lang="en-US"/>
              <a:t>These are the words red and go. Let’s practice writing these words. Have students practice tracing the words red and go on their desks.</a:t>
            </a:r>
            <a:endParaRPr i="1"/>
          </a:p>
          <a:p>
            <a:pPr indent="-228600" lvl="0" marL="228600" rtl="0" algn="l">
              <a:lnSpc>
                <a:spcPct val="100000"/>
              </a:lnSpc>
              <a:spcBef>
                <a:spcPts val="0"/>
              </a:spcBef>
              <a:spcAft>
                <a:spcPts val="0"/>
              </a:spcAft>
              <a:buClr>
                <a:schemeClr val="dk1"/>
              </a:buClr>
              <a:buSzPts val="1200"/>
              <a:buAutoNum type="arabicPeriod"/>
            </a:pPr>
            <a:r>
              <a:rPr lang="en-US"/>
              <a:t>Have students use Handwriting p. 84 from the Resource Download Center to practice writing words. </a:t>
            </a:r>
            <a:r>
              <a:rPr b="1" i="0" lang="en-US" u="none" strike="noStrike"/>
              <a:t>Click path: Realize -&gt; Table of Contents -&gt; Resource Download Center -&gt; Handwriting Practice -&gt; U</a:t>
            </a:r>
            <a:r>
              <a:rPr b="1" lang="en-US"/>
              <a:t>2</a:t>
            </a:r>
            <a:r>
              <a:rPr b="1" i="0" lang="en-US" u="none" strike="noStrike"/>
              <a:t>W5L1 Handwriting Practice</a:t>
            </a:r>
            <a:endParaRPr b="1"/>
          </a:p>
        </p:txBody>
      </p:sp>
      <p:sp>
        <p:nvSpPr>
          <p:cNvPr id="231" name="Google Shape;23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Prepositions are used to add details to a text. Prepositions are words that show where something is located. Examples include </a:t>
            </a:r>
            <a:r>
              <a:rPr i="1" lang="en-US"/>
              <a:t>in, on, near, under, by, </a:t>
            </a:r>
            <a:r>
              <a:rPr lang="en-US"/>
              <a:t>and </a:t>
            </a:r>
            <a:r>
              <a:rPr i="1" lang="en-US"/>
              <a:t>over.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Tell students you will play a riddle game. You will give students clues and they will guess the item using your clues. Look around the classroom and find items that are </a:t>
            </a:r>
            <a:r>
              <a:rPr i="1" lang="en-US"/>
              <a:t>over, under, in, by, near, </a:t>
            </a:r>
            <a:r>
              <a:rPr lang="en-US"/>
              <a:t>or </a:t>
            </a:r>
            <a:r>
              <a:rPr i="1" lang="en-US"/>
              <a:t>on </a:t>
            </a:r>
            <a:r>
              <a:rPr lang="en-US"/>
              <a:t>something. Use adjectives in your sentences to give students additional practice in using describing words. For example: </a:t>
            </a:r>
            <a:r>
              <a:rPr i="1" lang="en-US"/>
              <a:t>This round item is over the door. </a:t>
            </a:r>
            <a:r>
              <a:rPr lang="en-US"/>
              <a:t>Or, </a:t>
            </a:r>
            <a:r>
              <a:rPr i="1" lang="en-US"/>
              <a:t>This small, green object is on my desk. </a:t>
            </a:r>
            <a:r>
              <a:rPr lang="en-US"/>
              <a:t>As you give clues, emphasize the prepositions.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Next, write the following prepositions on a flipchart or board: </a:t>
            </a:r>
            <a:r>
              <a:rPr i="1" lang="en-US"/>
              <a:t>in, on, near, under, by, </a:t>
            </a:r>
            <a:r>
              <a:rPr lang="en-US"/>
              <a:t>and </a:t>
            </a:r>
            <a:r>
              <a:rPr i="1" lang="en-US"/>
              <a:t>over. </a:t>
            </a:r>
            <a:r>
              <a:rPr lang="en-US"/>
              <a:t>These are prepositions. They add details to sentences and tell the location of something. Write: </a:t>
            </a:r>
            <a:r>
              <a:rPr i="1" lang="en-US"/>
              <a:t>The book is on the desk. </a:t>
            </a:r>
            <a:r>
              <a:rPr lang="en-US"/>
              <a:t>Read the sentence aloud. We are going to edit this sentence together. When I move the book, tell me how I should edit the sentence. Place a book under a desk. I know that the book is not on the desk. I will cross out that word. What word should I use instead? Have students supply the word </a:t>
            </a:r>
            <a:r>
              <a:rPr i="1" lang="en-US"/>
              <a:t>under</a:t>
            </a:r>
            <a:r>
              <a:rPr lang="en-US"/>
              <a:t>, and repeat the activity, moving the book to other locations.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edit for prepositions on p. 201 in the </a:t>
            </a:r>
            <a:r>
              <a:rPr i="1" lang="en-US"/>
              <a:t>Student Interactive</a:t>
            </a:r>
            <a:r>
              <a:rPr lang="en-US"/>
              <a:t>. </a:t>
            </a:r>
            <a:endParaRPr/>
          </a:p>
        </p:txBody>
      </p:sp>
      <p:sp>
        <p:nvSpPr>
          <p:cNvPr id="243" name="Google Shape;24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they will present their list book later this week. Today they should choose the book they would like to present. They will spend a few days editing it and preparing it for presentation.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them spend independent writing time reviewing and editing their book for prepositions. </a:t>
            </a:r>
            <a:endParaRPr/>
          </a:p>
          <a:p>
            <a:pPr indent="-213358" lvl="1" marL="676656" rtl="0" algn="l">
              <a:lnSpc>
                <a:spcPct val="100000"/>
              </a:lnSpc>
              <a:spcBef>
                <a:spcPts val="0"/>
              </a:spcBef>
              <a:spcAft>
                <a:spcPts val="0"/>
              </a:spcAft>
              <a:buClr>
                <a:schemeClr val="dk1"/>
              </a:buClr>
              <a:buSzPts val="1200"/>
              <a:buFont typeface="Arial"/>
              <a:buChar char="•"/>
            </a:pPr>
            <a:r>
              <a:rPr b="1" lang="en-US"/>
              <a:t>Modeled </a:t>
            </a:r>
            <a:r>
              <a:rPr lang="en-US"/>
              <a:t>Write sentences on a board or flipchart, using prepositions.</a:t>
            </a:r>
            <a:endParaRPr/>
          </a:p>
          <a:p>
            <a:pPr indent="-213358" lvl="1" marL="676656" rtl="0" algn="l">
              <a:lnSpc>
                <a:spcPct val="100000"/>
              </a:lnSpc>
              <a:spcBef>
                <a:spcPts val="0"/>
              </a:spcBef>
              <a:spcAft>
                <a:spcPts val="0"/>
              </a:spcAft>
              <a:buClr>
                <a:schemeClr val="dk1"/>
              </a:buClr>
              <a:buSzPts val="1200"/>
              <a:buFont typeface="Arial"/>
              <a:buChar char="•"/>
            </a:pPr>
            <a:r>
              <a:rPr b="1" lang="en-US"/>
              <a:t>Shared </a:t>
            </a:r>
            <a:r>
              <a:rPr lang="en-US"/>
              <a:t>As students write, encourage them to vary the prepositions and adjectives used.</a:t>
            </a:r>
            <a:endParaRPr/>
          </a:p>
          <a:p>
            <a:pPr indent="-213358" lvl="1" marL="676656" rtl="0" algn="l">
              <a:lnSpc>
                <a:spcPct val="100000"/>
              </a:lnSpc>
              <a:spcBef>
                <a:spcPts val="0"/>
              </a:spcBef>
              <a:spcAft>
                <a:spcPts val="0"/>
              </a:spcAft>
              <a:buClr>
                <a:schemeClr val="dk1"/>
              </a:buClr>
              <a:buSzPts val="1200"/>
              <a:buFont typeface="Arial"/>
              <a:buChar char="•"/>
            </a:pPr>
            <a:r>
              <a:rPr b="1" lang="en-US"/>
              <a:t>Guided </a:t>
            </a:r>
            <a:r>
              <a:rPr lang="en-US"/>
              <a:t>Guide students to use prepositions and adjectives as they write.</a:t>
            </a:r>
            <a:endParaRPr/>
          </a:p>
          <a:p>
            <a:pPr indent="-228600" lvl="0" marL="228600" rtl="0" algn="l">
              <a:lnSpc>
                <a:spcPct val="100000"/>
              </a:lnSpc>
              <a:spcBef>
                <a:spcPts val="0"/>
              </a:spcBef>
              <a:spcAft>
                <a:spcPts val="0"/>
              </a:spcAft>
              <a:buClr>
                <a:schemeClr val="dk1"/>
              </a:buClr>
              <a:buSzPts val="1200"/>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Call on students to share prepositions they used in their book.</a:t>
            </a:r>
            <a:endParaRPr/>
          </a:p>
          <a:p>
            <a:pPr indent="-152400" lvl="0" marL="228600" marR="0" rtl="0" algn="l">
              <a:lnSpc>
                <a:spcPct val="100000"/>
              </a:lnSpc>
              <a:spcBef>
                <a:spcPts val="0"/>
              </a:spcBef>
              <a:spcAft>
                <a:spcPts val="0"/>
              </a:spcAft>
              <a:buClr>
                <a:srgbClr val="000000"/>
              </a:buClr>
              <a:buSzPts val="1200"/>
              <a:buFont typeface="Calibri"/>
              <a:buNone/>
            </a:pPr>
            <a:r>
              <a:t/>
            </a:r>
            <a:endParaRPr/>
          </a:p>
        </p:txBody>
      </p:sp>
      <p:sp>
        <p:nvSpPr>
          <p:cNvPr id="256" name="Google Shape;25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verbs are words that name actions, or things people do. Past-tense verbs are verbs that name or describe things people have done in the past.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Model for students. Tell them that the sentence </a:t>
            </a:r>
            <a:r>
              <a:rPr i="1" lang="en-US"/>
              <a:t>I jump </a:t>
            </a:r>
            <a:r>
              <a:rPr lang="en-US"/>
              <a:t>is about jumping right now, whereas the sentence </a:t>
            </a:r>
            <a:r>
              <a:rPr i="1" lang="en-US"/>
              <a:t>I jumped </a:t>
            </a:r>
            <a:r>
              <a:rPr lang="en-US"/>
              <a:t>is about jumping in the past. Expand on the example by telling students the sentence </a:t>
            </a:r>
            <a:r>
              <a:rPr i="1" lang="en-US"/>
              <a:t>I jumped yesterday.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practice using past-tense verbs by finding partners and taking turns forming sentences with past-tense verbs. </a:t>
            </a:r>
            <a:endParaRPr/>
          </a:p>
        </p:txBody>
      </p:sp>
      <p:sp>
        <p:nvSpPr>
          <p:cNvPr id="268" name="Google Shape;26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Hold up the </a:t>
            </a:r>
            <a:r>
              <a:rPr i="1" lang="en-US"/>
              <a:t>desk </a:t>
            </a:r>
            <a:r>
              <a:rPr lang="en-US"/>
              <a:t>Picture Card</a:t>
            </a:r>
            <a:r>
              <a:rPr i="1" lang="en-US"/>
              <a:t>. </a:t>
            </a:r>
            <a:r>
              <a:rPr lang="en-US"/>
              <a:t>This is a picture of a desk</a:t>
            </a:r>
            <a:r>
              <a:rPr i="1" lang="en-US"/>
              <a:t>. Listen to the sounds in the word desk: /d/ /e/ /sk/. I hear the sound /e/ in the middle of desk. Say /e/ with me</a:t>
            </a:r>
            <a:r>
              <a:rPr lang="en-US"/>
              <a:t>. </a:t>
            </a:r>
            <a:r>
              <a:rPr b="1" lang="en-US"/>
              <a:t>Click path -&gt; Table of Contents -&gt; Unit 2 Week 5 Persuasive Text-&gt; Lesson 2</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Turn the card over and show students the spelling of the word. Point to the </a:t>
            </a:r>
            <a:r>
              <a:rPr i="1" lang="en-US"/>
              <a:t>e </a:t>
            </a:r>
            <a:r>
              <a:rPr lang="en-US"/>
              <a:t>and say /e/.</a:t>
            </a:r>
            <a:r>
              <a:rPr i="1" lang="en-US"/>
              <a:t> Do you hear the sound /e/? What letter makes the sound /e/? Have students identify the letter e. </a:t>
            </a:r>
            <a:r>
              <a:rPr lang="en-US"/>
              <a:t>Write the letters </a:t>
            </a:r>
            <a:r>
              <a:rPr i="1" lang="en-US"/>
              <a:t>Ee </a:t>
            </a:r>
            <a:r>
              <a:rPr lang="en-US"/>
              <a:t>and </a:t>
            </a:r>
            <a:r>
              <a:rPr i="1" lang="en-US"/>
              <a:t>Oo </a:t>
            </a:r>
            <a:r>
              <a:rPr lang="en-US"/>
              <a:t>on the board. Review the sound for the letter </a:t>
            </a:r>
            <a:r>
              <a:rPr i="1" lang="en-US"/>
              <a:t>o </a:t>
            </a:r>
            <a:r>
              <a:rPr lang="en-US"/>
              <a:t>with students. Then divide students into two teams. The first team is short </a:t>
            </a:r>
            <a:r>
              <a:rPr i="1" lang="en-US"/>
              <a:t>e</a:t>
            </a:r>
            <a:r>
              <a:rPr lang="en-US"/>
              <a:t>. The second team is short </a:t>
            </a:r>
            <a:r>
              <a:rPr i="1" lang="en-US"/>
              <a:t>o</a:t>
            </a:r>
            <a:r>
              <a:rPr lang="en-US"/>
              <a:t>. Write the following words on the board: </a:t>
            </a:r>
            <a:r>
              <a:rPr i="1" lang="en-US"/>
              <a:t>egg</a:t>
            </a:r>
            <a:r>
              <a:rPr lang="en-US"/>
              <a:t>, </a:t>
            </a:r>
            <a:r>
              <a:rPr i="1" lang="en-US"/>
              <a:t>leg, log, pet, mop. </a:t>
            </a:r>
            <a:r>
              <a:rPr lang="en-US"/>
              <a:t>Read the words aloud. When a word with the sound /e/ is said, the short </a:t>
            </a:r>
            <a:r>
              <a:rPr i="1" lang="en-US"/>
              <a:t>e </a:t>
            </a:r>
            <a:r>
              <a:rPr lang="en-US"/>
              <a:t>team stands up. When a word with the sound /o/ is said, the short </a:t>
            </a:r>
            <a:r>
              <a:rPr i="1" lang="en-US"/>
              <a:t>o </a:t>
            </a:r>
            <a:r>
              <a:rPr lang="en-US"/>
              <a:t>team stands up.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Point to the letters </a:t>
            </a:r>
            <a:r>
              <a:rPr i="1" lang="en-US"/>
              <a:t>Ee </a:t>
            </a:r>
            <a:r>
              <a:rPr lang="en-US"/>
              <a:t>on the board. Then display the word </a:t>
            </a:r>
            <a:r>
              <a:rPr i="1" lang="en-US"/>
              <a:t>get</a:t>
            </a:r>
            <a:r>
              <a:rPr lang="en-US"/>
              <a:t>. </a:t>
            </a:r>
            <a:r>
              <a:rPr i="1" lang="en-US"/>
              <a:t>Listen carefully to the following word: /g/ /e/ /t/. Do you hear the sound /e/ in this word? What letter spells the sound /e/ in get? </a:t>
            </a:r>
            <a:r>
              <a:rPr lang="en-US"/>
              <a:t>Have a volunteer point to the letter </a:t>
            </a:r>
            <a:r>
              <a:rPr i="1" lang="en-US"/>
              <a:t>e </a:t>
            </a:r>
            <a:r>
              <a:rPr lang="en-US"/>
              <a:t>in the word.</a:t>
            </a:r>
            <a:endParaRPr/>
          </a:p>
        </p:txBody>
      </p:sp>
      <p:sp>
        <p:nvSpPr>
          <p:cNvPr id="290" name="Google Shape;29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complete the rest of p. 170 in the </a:t>
            </a:r>
            <a:r>
              <a:rPr i="1" lang="en-US"/>
              <a:t>Student Interactive.</a:t>
            </a:r>
            <a:endParaRPr/>
          </a:p>
        </p:txBody>
      </p:sp>
      <p:sp>
        <p:nvSpPr>
          <p:cNvPr id="303" name="Google Shape;30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high-frequency words are words they will hear and see over and over in texts. Write and read the words </a:t>
            </a:r>
            <a:r>
              <a:rPr i="1" lang="en-US"/>
              <a:t>go, from, </a:t>
            </a:r>
            <a:r>
              <a:rPr lang="en-US"/>
              <a:t>and </a:t>
            </a:r>
            <a:r>
              <a:rPr i="1" lang="en-US"/>
              <a:t>yellow.</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a:t>
            </a:r>
            <a:endParaRPr/>
          </a:p>
          <a:p>
            <a:pPr indent="-277368" lvl="1" marL="740664" rtl="0" algn="l">
              <a:lnSpc>
                <a:spcPct val="100000"/>
              </a:lnSpc>
              <a:spcBef>
                <a:spcPts val="0"/>
              </a:spcBef>
              <a:spcAft>
                <a:spcPts val="0"/>
              </a:spcAft>
              <a:buClr>
                <a:schemeClr val="dk1"/>
              </a:buClr>
              <a:buSzPts val="1200"/>
              <a:buFont typeface="Calibri"/>
              <a:buChar char="•"/>
            </a:pPr>
            <a:r>
              <a:rPr lang="en-US"/>
              <a:t>read each word.</a:t>
            </a:r>
            <a:endParaRPr/>
          </a:p>
          <a:p>
            <a:pPr indent="-277368" lvl="1" marL="740664" rtl="0" algn="l">
              <a:lnSpc>
                <a:spcPct val="100000"/>
              </a:lnSpc>
              <a:spcBef>
                <a:spcPts val="0"/>
              </a:spcBef>
              <a:spcAft>
                <a:spcPts val="0"/>
              </a:spcAft>
              <a:buClr>
                <a:schemeClr val="dk1"/>
              </a:buClr>
              <a:buSzPts val="1200"/>
              <a:buFont typeface="Calibri"/>
              <a:buChar char="•"/>
            </a:pPr>
            <a:r>
              <a:rPr lang="en-US"/>
              <a:t>spell each word, clapping as they say each letter. </a:t>
            </a:r>
            <a:endParaRPr/>
          </a:p>
        </p:txBody>
      </p:sp>
      <p:sp>
        <p:nvSpPr>
          <p:cNvPr id="316" name="Google Shape;31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Tell students you are going to teach them some new words. Say the words </a:t>
            </a:r>
            <a:r>
              <a:rPr i="1" lang="en-US"/>
              <a:t>push, swim, climb, </a:t>
            </a:r>
            <a:r>
              <a:rPr lang="en-US"/>
              <a:t>and </a:t>
            </a:r>
            <a:r>
              <a:rPr i="1" lang="en-US"/>
              <a:t>carry</a:t>
            </a:r>
            <a:r>
              <a:rPr lang="en-US"/>
              <a: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Prompt students to look at the pictures of these words on p. 182 in the </a:t>
            </a:r>
            <a:r>
              <a:rPr i="1" lang="en-US"/>
              <a:t>Student Interactive</a:t>
            </a:r>
            <a:r>
              <a:rPr lang="en-US"/>
              <a: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say what they already know about each of the words. Provide prompts. </a:t>
            </a:r>
            <a:r>
              <a:rPr i="1" lang="en-US"/>
              <a:t>What is something you push? What animals swim? What can you climb? What do you carry to school?</a:t>
            </a:r>
            <a:endParaRPr i="1"/>
          </a:p>
          <a:p>
            <a:pPr indent="-228600" lvl="0" marL="228600" rtl="0" algn="l">
              <a:lnSpc>
                <a:spcPct val="100000"/>
              </a:lnSpc>
              <a:spcBef>
                <a:spcPts val="0"/>
              </a:spcBef>
              <a:spcAft>
                <a:spcPts val="0"/>
              </a:spcAft>
              <a:buClr>
                <a:schemeClr val="dk1"/>
              </a:buClr>
              <a:buSzPts val="1200"/>
              <a:buFont typeface="Calibri"/>
              <a:buAutoNum type="arabicPeriod"/>
            </a:pPr>
            <a:r>
              <a:rPr lang="en-US"/>
              <a:t>Tell students to watch for these words in </a:t>
            </a:r>
            <a:r>
              <a:rPr i="1" lang="en-US"/>
              <a:t>Run, Jump, and Swim.</a:t>
            </a:r>
            <a:endParaRPr/>
          </a:p>
        </p:txBody>
      </p:sp>
      <p:sp>
        <p:nvSpPr>
          <p:cNvPr id="329" name="Google Shape;329;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look at p. 183 in their </a:t>
            </a:r>
            <a:r>
              <a:rPr i="1" lang="en-US"/>
              <a:t>Student Interactive. </a:t>
            </a:r>
            <a:r>
              <a:rPr lang="en-US"/>
              <a:t>Guide students to recognize the difference between a letter and a printed word. Point to the first letter on the page. This is a letter. Run your finger under the first word. This is a word.</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Ask volunteers to find another word on the page. Ask them to tell a letter in the word.</a:t>
            </a:r>
            <a:endParaRPr/>
          </a:p>
          <a:p>
            <a:pPr indent="-254000" lvl="0" marL="571500" rtl="0" algn="l">
              <a:lnSpc>
                <a:spcPct val="100000"/>
              </a:lnSpc>
              <a:spcBef>
                <a:spcPts val="0"/>
              </a:spcBef>
              <a:spcAft>
                <a:spcPts val="0"/>
              </a:spcAft>
              <a:buSzPts val="1400"/>
              <a:buFont typeface="Arial"/>
              <a:buNone/>
            </a:pPr>
            <a:r>
              <a:t/>
            </a:r>
            <a:endParaRPr/>
          </a:p>
        </p:txBody>
      </p:sp>
      <p:sp>
        <p:nvSpPr>
          <p:cNvPr id="341" name="Google Shape;34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5da127523e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25da127523e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Discuss the First Read Strategies. In this first read, ask students to think about what the author wants them to know. After students complete the First Read, ask: </a:t>
            </a:r>
            <a:r>
              <a:rPr i="1" lang="en-US"/>
              <a:t>What did you learn? What surprised you?</a:t>
            </a:r>
            <a:endParaRPr/>
          </a:p>
          <a:p>
            <a:pPr indent="-332232" lvl="1" marL="795528" marR="0" rtl="0" algn="l">
              <a:lnSpc>
                <a:spcPct val="100000"/>
              </a:lnSpc>
              <a:spcBef>
                <a:spcPts val="0"/>
              </a:spcBef>
              <a:spcAft>
                <a:spcPts val="0"/>
              </a:spcAft>
              <a:buClr>
                <a:schemeClr val="dk1"/>
              </a:buClr>
              <a:buSzPts val="1200"/>
              <a:buFont typeface="Arial"/>
              <a:buChar char="•"/>
            </a:pPr>
            <a:r>
              <a:rPr b="1" lang="en-US"/>
              <a:t>READ </a:t>
            </a:r>
            <a:r>
              <a:rPr lang="en-US"/>
              <a:t>Read or listen to the text.</a:t>
            </a:r>
            <a:endParaRPr/>
          </a:p>
          <a:p>
            <a:pPr indent="-332232" lvl="1" marL="795528" marR="0" rtl="0" algn="l">
              <a:lnSpc>
                <a:spcPct val="100000"/>
              </a:lnSpc>
              <a:spcBef>
                <a:spcPts val="0"/>
              </a:spcBef>
              <a:spcAft>
                <a:spcPts val="0"/>
              </a:spcAft>
              <a:buClr>
                <a:schemeClr val="dk1"/>
              </a:buClr>
              <a:buSzPts val="1200"/>
              <a:buFont typeface="Arial"/>
              <a:buChar char="•"/>
            </a:pPr>
            <a:r>
              <a:rPr b="1" lang="en-US"/>
              <a:t>LOOK </a:t>
            </a:r>
            <a:r>
              <a:rPr lang="en-US"/>
              <a:t>Look at the pictures to help understand the text.</a:t>
            </a:r>
            <a:endParaRPr/>
          </a:p>
          <a:p>
            <a:pPr indent="-332232" lvl="1" marL="795528" marR="0" rtl="0" algn="l">
              <a:lnSpc>
                <a:spcPct val="100000"/>
              </a:lnSpc>
              <a:spcBef>
                <a:spcPts val="0"/>
              </a:spcBef>
              <a:spcAft>
                <a:spcPts val="0"/>
              </a:spcAft>
              <a:buClr>
                <a:schemeClr val="dk1"/>
              </a:buClr>
              <a:buSzPts val="1200"/>
              <a:buFont typeface="Arial"/>
              <a:buChar char="•"/>
            </a:pPr>
            <a:r>
              <a:rPr b="1" lang="en-US"/>
              <a:t>ASK </a:t>
            </a:r>
            <a:r>
              <a:rPr lang="en-US"/>
              <a:t>Generate, or ask, questions about the text to deepen understanding.</a:t>
            </a:r>
            <a:endParaRPr/>
          </a:p>
          <a:p>
            <a:pPr indent="-332232" lvl="1" marL="795528" marR="0" rtl="0" algn="l">
              <a:lnSpc>
                <a:spcPct val="100000"/>
              </a:lnSpc>
              <a:spcBef>
                <a:spcPts val="0"/>
              </a:spcBef>
              <a:spcAft>
                <a:spcPts val="0"/>
              </a:spcAft>
              <a:buClr>
                <a:schemeClr val="dk1"/>
              </a:buClr>
              <a:buSzPts val="1200"/>
              <a:buFont typeface="Arial"/>
              <a:buChar char="•"/>
            </a:pPr>
            <a:r>
              <a:rPr b="1" lang="en-US"/>
              <a:t>TALK </a:t>
            </a:r>
            <a:r>
              <a:rPr lang="en-US"/>
              <a:t>Talk to a partner about the text.</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Help students to read the whole text independently, in pairs, or as a whole class. Use the First Read notes to help students connect with the text and to monitor comprehension.</a:t>
            </a:r>
            <a:endParaRPr i="1"/>
          </a:p>
          <a:p>
            <a:pPr indent="-254000" lvl="0" marL="571500" rtl="0" algn="l">
              <a:lnSpc>
                <a:spcPct val="100000"/>
              </a:lnSpc>
              <a:spcBef>
                <a:spcPts val="0"/>
              </a:spcBef>
              <a:spcAft>
                <a:spcPts val="0"/>
              </a:spcAft>
              <a:buSzPts val="1400"/>
              <a:buFont typeface="Arial"/>
              <a:buNone/>
            </a:pPr>
            <a:r>
              <a:t/>
            </a:r>
            <a:endParaRPr/>
          </a:p>
        </p:txBody>
      </p:sp>
      <p:sp>
        <p:nvSpPr>
          <p:cNvPr id="353" name="Google Shape;353;g25da127523e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Font typeface="Calibri"/>
              <a:buAutoNum type="arabicPeriod"/>
            </a:pPr>
            <a:r>
              <a:rPr lang="en-US"/>
              <a:t>Read together. </a:t>
            </a:r>
            <a:endParaRPr/>
          </a:p>
          <a:p>
            <a:pPr indent="-215900" lvl="0" marL="228600" marR="0" rtl="0" algn="l">
              <a:lnSpc>
                <a:spcPct val="100000"/>
              </a:lnSpc>
              <a:spcBef>
                <a:spcPts val="0"/>
              </a:spcBef>
              <a:spcAft>
                <a:spcPts val="0"/>
              </a:spcAft>
              <a:buClr>
                <a:schemeClr val="dk1"/>
              </a:buClr>
              <a:buSzPts val="1200"/>
              <a:buFont typeface="Calibri"/>
              <a:buAutoNum type="arabicPeriod"/>
            </a:pPr>
            <a:r>
              <a:rPr lang="en-US"/>
              <a:t>THINK ALOUD </a:t>
            </a:r>
            <a:r>
              <a:rPr i="1" lang="en-US"/>
              <a:t>I read the word exercise, but I don't know what it means. What can I do? I am going to reread the text to find out. The text says: "It gives you strength to carry things." I can look at the photographs on these pages to clarify the meaning of exercise. In the pictures on pages 184 and 185, I see a girl with a hula hoop and a boy carrying books. Now that I have reread the sentences and looked at the pictures, I think exercise means moving around and doing things to stay strong.</a:t>
            </a:r>
            <a:endParaRPr i="1"/>
          </a:p>
        </p:txBody>
      </p:sp>
      <p:sp>
        <p:nvSpPr>
          <p:cNvPr id="365" name="Google Shape;365;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Font typeface="Calibri"/>
              <a:buAutoNum type="arabicPeriod"/>
            </a:pPr>
            <a:r>
              <a:rPr lang="en-US"/>
              <a:t>Read together.</a:t>
            </a:r>
            <a:endParaRPr/>
          </a:p>
        </p:txBody>
      </p:sp>
      <p:sp>
        <p:nvSpPr>
          <p:cNvPr id="378" name="Google Shape;37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Font typeface="Calibri"/>
              <a:buAutoNum type="arabicPeriod"/>
            </a:pPr>
            <a:r>
              <a:rPr lang="en-US"/>
              <a:t>Read together.</a:t>
            </a:r>
            <a:endParaRPr/>
          </a:p>
          <a:p>
            <a:pPr indent="-215900" lvl="0" marL="228600" rtl="0" algn="l">
              <a:lnSpc>
                <a:spcPct val="100000"/>
              </a:lnSpc>
              <a:spcBef>
                <a:spcPts val="0"/>
              </a:spcBef>
              <a:spcAft>
                <a:spcPts val="0"/>
              </a:spcAft>
              <a:buClr>
                <a:schemeClr val="dk1"/>
              </a:buClr>
              <a:buSzPts val="1200"/>
              <a:buFont typeface="Calibri"/>
              <a:buAutoNum type="arabicPeriod"/>
            </a:pPr>
            <a:r>
              <a:rPr lang="en-US"/>
              <a:t>THINK ALOUD </a:t>
            </a:r>
            <a:r>
              <a:rPr i="1" lang="en-US"/>
              <a:t>Let’s look at the photos on page 188. In one of the photos, children are running. In the other photo, a child is climbing. I think the author wanted to include these photos because they help make a connection to the text "You can run." and "You can climb." The pictures help me understand what I am reading. Look at the pictures on page 189. What do you think the sentences on this page will be about? </a:t>
            </a:r>
            <a:endParaRPr i="1"/>
          </a:p>
          <a:p>
            <a:pPr indent="-139700" lvl="0" marL="228600" marR="0" rtl="0" algn="l">
              <a:lnSpc>
                <a:spcPct val="100000"/>
              </a:lnSpc>
              <a:spcBef>
                <a:spcPts val="0"/>
              </a:spcBef>
              <a:spcAft>
                <a:spcPts val="0"/>
              </a:spcAft>
              <a:buClr>
                <a:schemeClr val="dk1"/>
              </a:buClr>
              <a:buSzPts val="1200"/>
              <a:buFont typeface="Calibri"/>
              <a:buNone/>
            </a:pPr>
            <a:r>
              <a:t/>
            </a:r>
            <a:endParaRPr/>
          </a:p>
        </p:txBody>
      </p:sp>
      <p:sp>
        <p:nvSpPr>
          <p:cNvPr id="390" name="Google Shape;39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Font typeface="Calibri"/>
              <a:buAutoNum type="arabicPeriod"/>
            </a:pPr>
            <a:r>
              <a:rPr lang="en-US"/>
              <a:t>Read together. </a:t>
            </a:r>
            <a:endParaRPr/>
          </a:p>
        </p:txBody>
      </p:sp>
      <p:sp>
        <p:nvSpPr>
          <p:cNvPr id="403" name="Google Shape;40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16d515854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216d515854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Ask students how they feel about exercise now that they have read the story </a:t>
            </a:r>
            <a:r>
              <a:rPr i="1" lang="en-US"/>
              <a:t>Run, Jump, and Swim.</a:t>
            </a:r>
            <a:endParaRPr/>
          </a:p>
          <a:p>
            <a:pPr indent="-277368" lvl="1" marL="740664" rtl="0" algn="l">
              <a:lnSpc>
                <a:spcPct val="100000"/>
              </a:lnSpc>
              <a:spcBef>
                <a:spcPts val="0"/>
              </a:spcBef>
              <a:spcAft>
                <a:spcPts val="0"/>
              </a:spcAft>
              <a:buClr>
                <a:schemeClr val="dk1"/>
              </a:buClr>
              <a:buSzPts val="1200"/>
              <a:buFont typeface="Arial"/>
              <a:buChar char="•"/>
            </a:pPr>
            <a:r>
              <a:rPr b="1" lang="en-US"/>
              <a:t>Author’s Claim: </a:t>
            </a:r>
            <a:r>
              <a:rPr lang="en-US"/>
              <a:t>Ask students if the author persuaded them or not. Say: The author of the story says we should exercise. Do you agree or not? Tell me why.</a:t>
            </a:r>
            <a:endParaRPr/>
          </a:p>
          <a:p>
            <a:pPr indent="-277368" lvl="1" marL="740664" rtl="0" algn="l">
              <a:lnSpc>
                <a:spcPct val="100000"/>
              </a:lnSpc>
              <a:spcBef>
                <a:spcPts val="0"/>
              </a:spcBef>
              <a:spcAft>
                <a:spcPts val="0"/>
              </a:spcAft>
              <a:buClr>
                <a:schemeClr val="dk1"/>
              </a:buClr>
              <a:buSzPts val="1200"/>
              <a:buFont typeface="Arial"/>
              <a:buChar char="•"/>
            </a:pPr>
            <a:r>
              <a:rPr b="1" lang="en-US"/>
              <a:t>Author’s Reasons: </a:t>
            </a:r>
            <a:r>
              <a:rPr lang="en-US"/>
              <a:t>If students agree with the author, ask them why. Encourage them to find evidence in the text. If students disagree with the author, ask them to provide reasons of their own. </a:t>
            </a:r>
            <a:endParaRPr/>
          </a:p>
        </p:txBody>
      </p:sp>
      <p:sp>
        <p:nvSpPr>
          <p:cNvPr id="415" name="Google Shape;415;g216d5158540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Explain to students that they can use pictures to help understand what words mean. </a:t>
            </a:r>
            <a:endParaRPr/>
          </a:p>
          <a:p>
            <a:pPr indent="-332232" lvl="1" marL="795528" rtl="0" algn="l">
              <a:lnSpc>
                <a:spcPct val="100000"/>
              </a:lnSpc>
              <a:spcBef>
                <a:spcPts val="0"/>
              </a:spcBef>
              <a:spcAft>
                <a:spcPts val="0"/>
              </a:spcAft>
              <a:buClr>
                <a:schemeClr val="dk1"/>
              </a:buClr>
              <a:buSzPts val="1200"/>
              <a:buFont typeface="Arial"/>
              <a:buChar char="•"/>
            </a:pPr>
            <a:r>
              <a:rPr b="1" lang="en-US"/>
              <a:t>READ </a:t>
            </a:r>
            <a:r>
              <a:rPr lang="en-US"/>
              <a:t>Read the four vocabulary words: </a:t>
            </a:r>
            <a:r>
              <a:rPr i="1" lang="en-US"/>
              <a:t>push, carry, swim, climb</a:t>
            </a:r>
            <a:r>
              <a:rPr lang="en-US"/>
              <a:t>.</a:t>
            </a:r>
            <a:endParaRPr/>
          </a:p>
          <a:p>
            <a:pPr indent="-332232" lvl="1" marL="795528" rtl="0" algn="l">
              <a:lnSpc>
                <a:spcPct val="100000"/>
              </a:lnSpc>
              <a:spcBef>
                <a:spcPts val="0"/>
              </a:spcBef>
              <a:spcAft>
                <a:spcPts val="0"/>
              </a:spcAft>
              <a:buClr>
                <a:schemeClr val="dk1"/>
              </a:buClr>
              <a:buSzPts val="1200"/>
              <a:buFont typeface="Arial"/>
              <a:buChar char="•"/>
            </a:pPr>
            <a:r>
              <a:rPr b="1" lang="en-US"/>
              <a:t>THINK </a:t>
            </a:r>
            <a:r>
              <a:rPr lang="en-US"/>
              <a:t>What do these words mean? Call on volunteers to attempt to act out the words. </a:t>
            </a:r>
            <a:endParaRPr/>
          </a:p>
          <a:p>
            <a:pPr indent="-332232" lvl="1" marL="795528" rtl="0" algn="l">
              <a:lnSpc>
                <a:spcPct val="100000"/>
              </a:lnSpc>
              <a:spcBef>
                <a:spcPts val="0"/>
              </a:spcBef>
              <a:spcAft>
                <a:spcPts val="0"/>
              </a:spcAft>
              <a:buClr>
                <a:schemeClr val="dk1"/>
              </a:buClr>
              <a:buSzPts val="1200"/>
              <a:buFont typeface="Arial"/>
              <a:buChar char="•"/>
            </a:pPr>
            <a:r>
              <a:rPr b="1" lang="en-US"/>
              <a:t>PICTURE </a:t>
            </a:r>
            <a:r>
              <a:rPr lang="en-US"/>
              <a:t>Try to picture each word. What would each word look like?</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look at the picture of a child pushing a shopping cart on p. 192 in the </a:t>
            </a:r>
            <a:r>
              <a:rPr i="1" lang="en-US"/>
              <a:t>Student Interactive</a:t>
            </a:r>
            <a:r>
              <a:rPr lang="en-US"/>
              <a:t>. Explain to students</a:t>
            </a:r>
            <a:br>
              <a:rPr lang="en-US"/>
            </a:br>
            <a:r>
              <a:rPr lang="en-US"/>
              <a:t>that the word shown in the image is </a:t>
            </a:r>
            <a:r>
              <a:rPr i="1" lang="en-US"/>
              <a:t>push</a:t>
            </a:r>
            <a:r>
              <a:rPr lang="en-US"/>
              <a:t>. Tell them that they can clarify the meanings of words by looking at pictures. </a:t>
            </a:r>
            <a:endParaRPr/>
          </a:p>
        </p:txBody>
      </p:sp>
      <p:sp>
        <p:nvSpPr>
          <p:cNvPr id="427" name="Google Shape;427;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solidFill>
                  <a:srgbClr val="353335"/>
                </a:solidFill>
              </a:rPr>
              <a:t>Have students complete the Check for Understanding on p. 193 in the </a:t>
            </a:r>
            <a:r>
              <a:rPr i="1" lang="en-US">
                <a:solidFill>
                  <a:srgbClr val="353335"/>
                </a:solidFill>
              </a:rPr>
              <a:t>Student Interactive</a:t>
            </a:r>
            <a:r>
              <a:rPr lang="en-US">
                <a:solidFill>
                  <a:srgbClr val="353335"/>
                </a:solidFill>
              </a:rPr>
              <a:t>.</a:t>
            </a:r>
            <a:endParaRPr/>
          </a:p>
        </p:txBody>
      </p:sp>
      <p:sp>
        <p:nvSpPr>
          <p:cNvPr id="440" name="Google Shape;440;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A sentence begins with a capital letter. Authors go back and edit their books to make sure they have capitalized the first word in each sentence.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good writers go back and revise their work to make sure they have capitalized all the correct words in their book. Ask students to explain when words are capitalized. (The first letter in a word is capitalized at the beginning of a sentence.) Write a few simple sentences for the class to see, making sure to include a few examples of sentences with correct capitalization, and many examples of sentences that are not capitalized at the beginning. Example sentences include: </a:t>
            </a:r>
            <a:endParaRPr/>
          </a:p>
          <a:p>
            <a:pPr indent="-332232" lvl="1" marL="795528" rtl="0" algn="l">
              <a:lnSpc>
                <a:spcPct val="100000"/>
              </a:lnSpc>
              <a:spcBef>
                <a:spcPts val="0"/>
              </a:spcBef>
              <a:spcAft>
                <a:spcPts val="0"/>
              </a:spcAft>
              <a:buClr>
                <a:schemeClr val="dk1"/>
              </a:buClr>
              <a:buSzPts val="1200"/>
              <a:buFont typeface="Calibri"/>
              <a:buChar char="•"/>
            </a:pPr>
            <a:r>
              <a:rPr lang="en-US"/>
              <a:t>read this book!</a:t>
            </a:r>
            <a:endParaRPr/>
          </a:p>
          <a:p>
            <a:pPr indent="-332232" lvl="1" marL="795528" rtl="0" algn="l">
              <a:lnSpc>
                <a:spcPct val="100000"/>
              </a:lnSpc>
              <a:spcBef>
                <a:spcPts val="0"/>
              </a:spcBef>
              <a:spcAft>
                <a:spcPts val="0"/>
              </a:spcAft>
              <a:buClr>
                <a:schemeClr val="dk1"/>
              </a:buClr>
              <a:buSzPts val="1200"/>
              <a:buFont typeface="Calibri"/>
              <a:buChar char="•"/>
            </a:pPr>
            <a:r>
              <a:rPr lang="en-US"/>
              <a:t>The boy took a walk.</a:t>
            </a:r>
            <a:endParaRPr/>
          </a:p>
          <a:p>
            <a:pPr indent="-332232" lvl="1" marL="795528" rtl="0" algn="l">
              <a:lnSpc>
                <a:spcPct val="100000"/>
              </a:lnSpc>
              <a:spcBef>
                <a:spcPts val="0"/>
              </a:spcBef>
              <a:spcAft>
                <a:spcPts val="0"/>
              </a:spcAft>
              <a:buClr>
                <a:schemeClr val="dk1"/>
              </a:buClr>
              <a:buSzPts val="1200"/>
              <a:buFont typeface="Calibri"/>
              <a:buChar char="•"/>
            </a:pPr>
            <a:r>
              <a:rPr lang="en-US"/>
              <a:t>how was your day?</a:t>
            </a:r>
            <a:endParaRPr/>
          </a:p>
          <a:p>
            <a:pPr indent="-332232" lvl="1" marL="795528" rtl="0" algn="l">
              <a:lnSpc>
                <a:spcPct val="100000"/>
              </a:lnSpc>
              <a:spcBef>
                <a:spcPts val="0"/>
              </a:spcBef>
              <a:spcAft>
                <a:spcPts val="0"/>
              </a:spcAft>
              <a:buClr>
                <a:schemeClr val="dk1"/>
              </a:buClr>
              <a:buSzPts val="1200"/>
              <a:buFont typeface="Calibri"/>
              <a:buChar char="•"/>
            </a:pPr>
            <a:r>
              <a:rPr lang="en-US"/>
              <a:t>i like sports.</a:t>
            </a:r>
            <a:endParaRPr/>
          </a:p>
          <a:p>
            <a:pPr indent="-332232" lvl="1" marL="795528" rtl="0" algn="l">
              <a:lnSpc>
                <a:spcPct val="100000"/>
              </a:lnSpc>
              <a:spcBef>
                <a:spcPts val="0"/>
              </a:spcBef>
              <a:spcAft>
                <a:spcPts val="0"/>
              </a:spcAft>
              <a:buClr>
                <a:schemeClr val="dk1"/>
              </a:buClr>
              <a:buSzPts val="1200"/>
              <a:buFont typeface="Calibri"/>
              <a:buChar char="•"/>
            </a:pPr>
            <a:r>
              <a:rPr lang="en-US"/>
              <a:t>look at the tree.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Then tell students you will use your good writing skills to go back and revise the sentences. Think aloud as you look for the word that should be capitalized in the first sentence. Say: I know that the first word in a sentence should be capitalized. What is the first word in this sentence? That’s right, the first word is </a:t>
            </a:r>
            <a:r>
              <a:rPr i="1" lang="en-US"/>
              <a:t>read</a:t>
            </a:r>
            <a:r>
              <a:rPr lang="en-US"/>
              <a:t>. What is the first letter in </a:t>
            </a:r>
            <a:r>
              <a:rPr i="1" lang="en-US"/>
              <a:t>read</a:t>
            </a:r>
            <a:r>
              <a:rPr lang="en-US"/>
              <a:t>? That’s right, the letter </a:t>
            </a:r>
            <a:r>
              <a:rPr i="1" lang="en-US"/>
              <a:t>r</a:t>
            </a:r>
            <a:r>
              <a:rPr lang="en-US"/>
              <a:t>. Since this is a complete sentence, I know that the letter </a:t>
            </a:r>
            <a:r>
              <a:rPr i="1" lang="en-US"/>
              <a:t>r </a:t>
            </a:r>
            <a:r>
              <a:rPr lang="en-US"/>
              <a:t>should be capitalized. I need to edit this sentence. I will circle the </a:t>
            </a:r>
            <a:r>
              <a:rPr i="1" lang="en-US"/>
              <a:t>r</a:t>
            </a:r>
            <a:r>
              <a:rPr lang="en-US"/>
              <a:t>, and I will write a capital </a:t>
            </a:r>
            <a:r>
              <a:rPr i="1" lang="en-US"/>
              <a:t>R </a:t>
            </a:r>
            <a:r>
              <a:rPr lang="en-US"/>
              <a:t>above it. Continue with the other sentences.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edit for capitalization on p. 202 of the </a:t>
            </a:r>
            <a:r>
              <a:rPr i="1" lang="en-US"/>
              <a:t>Student Interactive</a:t>
            </a:r>
            <a:r>
              <a:rPr lang="en-US"/>
              <a:t>. </a:t>
            </a:r>
            <a:endParaRPr/>
          </a:p>
        </p:txBody>
      </p:sp>
      <p:sp>
        <p:nvSpPr>
          <p:cNvPr id="453" name="Google Shape;453;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5da127523e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25da127523e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edit for capitalization on p. 202 of the </a:t>
            </a:r>
            <a:r>
              <a:rPr i="1" lang="en-US"/>
              <a:t>Student Interactive</a:t>
            </a:r>
            <a:r>
              <a:rPr lang="en-US"/>
              <a:t>. </a:t>
            </a:r>
            <a:endParaRPr/>
          </a:p>
        </p:txBody>
      </p:sp>
      <p:sp>
        <p:nvSpPr>
          <p:cNvPr id="464" name="Google Shape;464;g25da127523e_0_2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review their list books and edit for capitalization.</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Then, tell students to edit both the text and the pictures in their list books. </a:t>
            </a:r>
            <a:endParaRPr/>
          </a:p>
          <a:p>
            <a:pPr indent="-332232" lvl="1" marL="795528" rtl="0" algn="l">
              <a:lnSpc>
                <a:spcPct val="100000"/>
              </a:lnSpc>
              <a:spcBef>
                <a:spcPts val="0"/>
              </a:spcBef>
              <a:spcAft>
                <a:spcPts val="0"/>
              </a:spcAft>
              <a:buClr>
                <a:schemeClr val="dk1"/>
              </a:buClr>
              <a:buSzPts val="1200"/>
              <a:buFont typeface="Arial"/>
              <a:buChar char="•"/>
            </a:pPr>
            <a:r>
              <a:rPr b="1" lang="en-US"/>
              <a:t>Modeled </a:t>
            </a:r>
            <a:r>
              <a:rPr lang="en-US"/>
              <a:t>Go back to the student’s writing and model editing words for capitalization. </a:t>
            </a:r>
            <a:endParaRPr/>
          </a:p>
          <a:p>
            <a:pPr indent="-332232" lvl="1" marL="795528" rtl="0" algn="l">
              <a:lnSpc>
                <a:spcPct val="100000"/>
              </a:lnSpc>
              <a:spcBef>
                <a:spcPts val="0"/>
              </a:spcBef>
              <a:spcAft>
                <a:spcPts val="0"/>
              </a:spcAft>
              <a:buClr>
                <a:schemeClr val="dk1"/>
              </a:buClr>
              <a:buSzPts val="1200"/>
              <a:buFont typeface="Arial"/>
              <a:buChar char="•"/>
            </a:pPr>
            <a:r>
              <a:rPr b="1" lang="en-US"/>
              <a:t>Shared </a:t>
            </a:r>
            <a:r>
              <a:rPr lang="en-US"/>
              <a:t>Have students identify capitals used in each other’s writing. </a:t>
            </a:r>
            <a:endParaRPr/>
          </a:p>
          <a:p>
            <a:pPr indent="-332232" lvl="1" marL="795528" rtl="0" algn="l">
              <a:lnSpc>
                <a:spcPct val="100000"/>
              </a:lnSpc>
              <a:spcBef>
                <a:spcPts val="0"/>
              </a:spcBef>
              <a:spcAft>
                <a:spcPts val="0"/>
              </a:spcAft>
              <a:buClr>
                <a:schemeClr val="dk1"/>
              </a:buClr>
              <a:buSzPts val="1200"/>
              <a:buFont typeface="Arial"/>
              <a:buChar char="•"/>
            </a:pPr>
            <a:r>
              <a:rPr b="1" lang="en-US"/>
              <a:t>Guided </a:t>
            </a:r>
            <a:r>
              <a:rPr lang="en-US"/>
              <a:t>Use a stack text to provide explicit instruction about capitalizing the first letter in words. </a:t>
            </a:r>
            <a:endParaRPr/>
          </a:p>
          <a:p>
            <a:pPr indent="-228600" lvl="0" marL="228600" rtl="0" algn="l">
              <a:lnSpc>
                <a:spcPct val="100000"/>
              </a:lnSpc>
              <a:spcBef>
                <a:spcPts val="0"/>
              </a:spcBef>
              <a:spcAft>
                <a:spcPts val="0"/>
              </a:spcAft>
              <a:buClr>
                <a:schemeClr val="dk1"/>
              </a:buClr>
              <a:buSzPts val="1200"/>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Call on a few students to show their work to the class. Prompt students to explain what words they capitalized and why.</a:t>
            </a:r>
            <a:endParaRPr/>
          </a:p>
        </p:txBody>
      </p:sp>
      <p:sp>
        <p:nvSpPr>
          <p:cNvPr id="477" name="Google Shape;47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rhyming words have the same middle and ending sounds but have different beginning sounds. Display the </a:t>
            </a:r>
            <a:r>
              <a:rPr i="1" lang="en-US"/>
              <a:t>box </a:t>
            </a:r>
            <a:r>
              <a:rPr lang="en-US"/>
              <a:t>and </a:t>
            </a:r>
            <a:r>
              <a:rPr i="1" lang="en-US"/>
              <a:t>fox </a:t>
            </a:r>
            <a:r>
              <a:rPr lang="en-US"/>
              <a:t>Picture Cards. Have students identify the words represented by the pictures. Tell students that </a:t>
            </a:r>
            <a:r>
              <a:rPr i="1" lang="en-US"/>
              <a:t>box </a:t>
            </a:r>
            <a:r>
              <a:rPr lang="en-US"/>
              <a:t>and </a:t>
            </a:r>
            <a:r>
              <a:rPr i="1" lang="en-US"/>
              <a:t>fox </a:t>
            </a:r>
            <a:r>
              <a:rPr lang="en-US"/>
              <a:t>are rhyming words. Have students identify the initial and ending sounds in </a:t>
            </a:r>
            <a:r>
              <a:rPr i="1" lang="en-US"/>
              <a:t>box. Listen to the word box. What is the first sound in box? That’s right, /b/ is the first sound in box. How does box end? That’s right, box ends with the sound /o/ /ks/.</a:t>
            </a:r>
            <a:r>
              <a:rPr lang="en-US"/>
              <a:t> Continue with the word </a:t>
            </a:r>
            <a:r>
              <a:rPr i="1" lang="en-US"/>
              <a:t>fox. </a:t>
            </a:r>
            <a:r>
              <a:rPr b="1" lang="en-US"/>
              <a:t>Click path -&gt; Table of Contents -&gt; Unit 2 Week 5 Persuasive Text-&gt; Lesson 2</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Ask students what makes </a:t>
            </a:r>
            <a:r>
              <a:rPr i="1" lang="en-US"/>
              <a:t>box </a:t>
            </a:r>
            <a:r>
              <a:rPr lang="en-US"/>
              <a:t>and </a:t>
            </a:r>
            <a:r>
              <a:rPr i="1" lang="en-US"/>
              <a:t>fox </a:t>
            </a:r>
            <a:r>
              <a:rPr lang="en-US"/>
              <a:t>rhyming words. Guide them to conclude that the words rhyme because they share an ending sound but have different beginning sounds. Have students open to p. 198 in the </a:t>
            </a:r>
            <a:r>
              <a:rPr i="1" lang="en-US"/>
              <a:t>Student Interactive. This is a bed. Bed rhymes with red, so I will write the number from bed next to the word red.</a:t>
            </a:r>
            <a:r>
              <a:rPr lang="en-US"/>
              <a:t> Have students write the number 1 next to the word </a:t>
            </a:r>
            <a:r>
              <a:rPr i="1" lang="en-US"/>
              <a:t>red.</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Have students complete the other items on p. 198. Provide support as needed, and assist them in checking whether or not words rhyme.</a:t>
            </a:r>
            <a:endParaRPr/>
          </a:p>
        </p:txBody>
      </p:sp>
      <p:sp>
        <p:nvSpPr>
          <p:cNvPr id="489" name="Google Shape;489;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future-tense verbs name or describe things people are going to do in the future.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Model using future verbs for students. Say: </a:t>
            </a:r>
            <a:r>
              <a:rPr i="1" lang="en-US"/>
              <a:t>I will do my work. I will go to the store tomorrow. </a:t>
            </a:r>
            <a:r>
              <a:rPr lang="en-US"/>
              <a:t>These sentences use future-tense verbs. </a:t>
            </a:r>
            <a:r>
              <a:rPr i="1" lang="en-US"/>
              <a:t>Will do </a:t>
            </a:r>
            <a:r>
              <a:rPr lang="en-US"/>
              <a:t>and </a:t>
            </a:r>
            <a:r>
              <a:rPr i="1" lang="en-US"/>
              <a:t>will go </a:t>
            </a:r>
            <a:r>
              <a:rPr lang="en-US"/>
              <a:t>are future verbs. If a verb is in the future tense, it has the word </a:t>
            </a:r>
            <a:r>
              <a:rPr i="1" lang="en-US"/>
              <a:t>will </a:t>
            </a:r>
            <a:r>
              <a:rPr lang="en-US"/>
              <a:t>before it. Model additional examples for students if needed.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practice using future-tense verbs by using oral language strategies. Call on one or two students and ask each student to say a sentence using a future-tense verb to the class. </a:t>
            </a:r>
            <a:endParaRPr/>
          </a:p>
        </p:txBody>
      </p:sp>
      <p:sp>
        <p:nvSpPr>
          <p:cNvPr id="504" name="Google Shape;50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5" name="Google Shape;51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1" lang="en-US"/>
              <a:t>Today we are going to learn two new sounds. Listen carefully: /w/ /w/ /w/. The sound /w/ is made by making a tight circle with your lips and holding your tongue in the back of your mouth. </a:t>
            </a:r>
            <a:r>
              <a:rPr lang="en-US"/>
              <a:t>Show students how to make the sound /w/. Repeat for the sound /y/, instructing students to place their tongue behind their lower teeth.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Display the </a:t>
            </a:r>
            <a:r>
              <a:rPr i="1" lang="en-US"/>
              <a:t>waffle </a:t>
            </a:r>
            <a:r>
              <a:rPr lang="en-US"/>
              <a:t>Picture Card.</a:t>
            </a:r>
            <a:r>
              <a:rPr i="1" lang="en-US"/>
              <a:t> This is a picture of a waffle. Listen to the beginning sound as I say the word: /w/ -affle. What sound does waffle begin with?</a:t>
            </a:r>
            <a:r>
              <a:rPr lang="en-US"/>
              <a:t> Students should say /w/. Repeat with the </a:t>
            </a:r>
            <a:r>
              <a:rPr i="1" lang="en-US"/>
              <a:t>yak </a:t>
            </a:r>
            <a:r>
              <a:rPr lang="en-US"/>
              <a:t>Picture Card. </a:t>
            </a:r>
            <a:r>
              <a:rPr b="1" lang="en-US"/>
              <a:t>Click path -&gt; Table of Contents -&gt; Unit 2 Week 5 Persuasive Text-&gt; Lesson 3</a:t>
            </a:r>
            <a:endParaRPr/>
          </a:p>
        </p:txBody>
      </p:sp>
      <p:sp>
        <p:nvSpPr>
          <p:cNvPr id="526" name="Google Shape;526;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5da127523e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25da127523e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point to the picture of the watch on p. 171 of the </a:t>
            </a:r>
            <a:r>
              <a:rPr i="1" lang="en-US"/>
              <a:t>Student Interactive. </a:t>
            </a:r>
            <a:r>
              <a:rPr lang="en-US"/>
              <a:t>Listen to the sounds in this word: /w/ </a:t>
            </a:r>
            <a:r>
              <a:rPr i="1" lang="en-US"/>
              <a:t>-atch</a:t>
            </a:r>
            <a:r>
              <a:rPr lang="en-US"/>
              <a:t>. </a:t>
            </a:r>
            <a:r>
              <a:rPr i="1" lang="en-US"/>
              <a:t>Watch </a:t>
            </a:r>
            <a:r>
              <a:rPr lang="en-US"/>
              <a:t>has the sound /w/ at the beginning. Circle the picture words in the first row that begin with the same sound as </a:t>
            </a:r>
            <a:r>
              <a:rPr i="1" lang="en-US"/>
              <a:t>watch. </a:t>
            </a:r>
            <a:r>
              <a:rPr lang="en-US"/>
              <a:t>Then have students repeat the activity for the sound /y/ in the second row.</a:t>
            </a:r>
            <a:endParaRPr/>
          </a:p>
        </p:txBody>
      </p:sp>
      <p:sp>
        <p:nvSpPr>
          <p:cNvPr id="538" name="Google Shape;538;g25da127523e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Display the </a:t>
            </a:r>
            <a:r>
              <a:rPr i="1" lang="en-US"/>
              <a:t>Ww </a:t>
            </a:r>
            <a:r>
              <a:rPr lang="en-US"/>
              <a:t>Alphabet Card. Point to the picture of the watermelon and tell students the word </a:t>
            </a:r>
            <a:r>
              <a:rPr i="1" lang="en-US"/>
              <a:t>watermelon </a:t>
            </a:r>
            <a:r>
              <a:rPr lang="en-US"/>
              <a:t>begins with the sound /w/. Point to the letters </a:t>
            </a:r>
            <a:r>
              <a:rPr i="1" lang="en-US"/>
              <a:t>Ww. These letters are uppercase W and lowercase w. The letter w spells the sound /w/ at the beginning of watermelon. </a:t>
            </a:r>
            <a:r>
              <a:rPr lang="en-US"/>
              <a:t>Repeat with the </a:t>
            </a:r>
            <a:r>
              <a:rPr i="1" lang="en-US"/>
              <a:t>Yy </a:t>
            </a:r>
            <a:r>
              <a:rPr lang="en-US"/>
              <a:t>Alphabet Card. </a:t>
            </a:r>
            <a:r>
              <a:rPr b="1" lang="en-US"/>
              <a:t>Click path -&gt; Table of Contents -&gt; Unit 2 Week 5 Persuasive Text-&gt; Lesson 3</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turn to p. 172 in the </a:t>
            </a:r>
            <a:r>
              <a:rPr i="1" lang="en-US"/>
              <a:t>Student Interactive. </a:t>
            </a:r>
            <a:r>
              <a:rPr lang="en-US"/>
              <a:t>Write the letters </a:t>
            </a:r>
            <a:r>
              <a:rPr i="1" lang="en-US"/>
              <a:t>Ww </a:t>
            </a:r>
            <a:r>
              <a:rPr lang="en-US"/>
              <a:t>and </a:t>
            </a:r>
            <a:r>
              <a:rPr i="1" lang="en-US"/>
              <a:t>Yy </a:t>
            </a:r>
            <a:r>
              <a:rPr lang="en-US"/>
              <a:t>on the board and have students trace the letters on the page with their fingers.</a:t>
            </a:r>
            <a:r>
              <a:rPr i="1" lang="en-US"/>
              <a:t> Look at the picture of the butterfly wing. Listen carefully as I say the word: /w/ -ing. Does wing begin with the sound /w/ or the sound /y/? (/w/) Let's draw a line from the picture to the letters Ww. Now let's trace the letters Ww.</a:t>
            </a:r>
            <a:endParaRPr i="1"/>
          </a:p>
        </p:txBody>
      </p:sp>
      <p:sp>
        <p:nvSpPr>
          <p:cNvPr id="551" name="Google Shape;551;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1" lang="en-US"/>
              <a:t>Today we are going to learn a new sound. Listen carefully as I say the new sound: /e/ /e/ /e/. The sound /e/ is made by opening your mouth, and placing the tip of your tongue behind your bottom teeth. </a:t>
            </a:r>
            <a:r>
              <a:rPr lang="en-US"/>
              <a:t>Show students how to say the sound /e/, and have them practice it. </a:t>
            </a:r>
            <a:r>
              <a:rPr i="1" lang="en-US"/>
              <a:t>Try saying the sound /e/ several times. Repeat these words after me: pet, met, set, get, bet, let, net. </a:t>
            </a:r>
            <a:endParaRPr i="1"/>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turn to p. 168 in the </a:t>
            </a:r>
            <a:r>
              <a:rPr i="1" lang="en-US"/>
              <a:t>Student Interactive. </a:t>
            </a:r>
            <a:r>
              <a:rPr lang="en-US"/>
              <a:t>Tell them that they will be circling the picture words that have the sound /e/ in the middle. </a:t>
            </a:r>
            <a:r>
              <a:rPr i="1" lang="en-US"/>
              <a:t>Listen to the sounds as I say this word: /w/ /e/ /b/, web. Say the sounds in the word with me: /w/ /e/ /b/.</a:t>
            </a:r>
            <a:r>
              <a:rPr lang="en-US"/>
              <a:t> Repeat the word, emphasizing the medial sound: </a:t>
            </a:r>
            <a:r>
              <a:rPr i="1" lang="en-US"/>
              <a:t>/w/ /e/ /e/ /e/ /b/. The word web has the sound /e/ in the middle, so we will circle the picture.</a:t>
            </a:r>
            <a:endParaRPr i="1"/>
          </a:p>
          <a:p>
            <a:pPr indent="-228600" lvl="0" marL="228600" rtl="0" algn="l">
              <a:lnSpc>
                <a:spcPct val="100000"/>
              </a:lnSpc>
              <a:spcBef>
                <a:spcPts val="0"/>
              </a:spcBef>
              <a:spcAft>
                <a:spcPts val="0"/>
              </a:spcAft>
              <a:buClr>
                <a:schemeClr val="dk1"/>
              </a:buClr>
              <a:buSzPts val="1200"/>
              <a:buFont typeface="Calibri"/>
              <a:buAutoNum type="arabicPeriod"/>
            </a:pPr>
            <a:r>
              <a:rPr lang="en-US"/>
              <a:t>Name each picture on p. 168 and have students circle the picture words with the middle sound /e/.</a:t>
            </a:r>
            <a:endParaRPr/>
          </a:p>
        </p:txBody>
      </p:sp>
      <p:sp>
        <p:nvSpPr>
          <p:cNvPr id="116" name="Google Shape;11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5da127523e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25da127523e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complete the activity on p. 172.</a:t>
            </a:r>
            <a:endParaRPr i="0"/>
          </a:p>
        </p:txBody>
      </p:sp>
      <p:sp>
        <p:nvSpPr>
          <p:cNvPr id="563" name="Google Shape;563;g25da127523e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chemeClr val="dk1"/>
              </a:buClr>
              <a:buSzPts val="1200"/>
              <a:buFont typeface="Calibri"/>
              <a:buAutoNum type="arabicPeriod"/>
            </a:pPr>
            <a:r>
              <a:rPr lang="en-US"/>
              <a:t>Tell students that today they are going to continue working with this week's high-frequency words. </a:t>
            </a:r>
            <a:r>
              <a:rPr i="1" lang="en-US"/>
              <a:t>You will need to remember these words by sight</a:t>
            </a:r>
            <a:r>
              <a:rPr lang="en-US"/>
              <a:t>. Have students read the words at the top of p. 173 in the Student Interactive with you: go, from, yellow.</a:t>
            </a:r>
            <a:endParaRPr/>
          </a:p>
          <a:p>
            <a:pPr indent="-228600" lvl="0" marL="228600" rtl="0" algn="l">
              <a:lnSpc>
                <a:spcPct val="115000"/>
              </a:lnSpc>
              <a:spcBef>
                <a:spcPts val="0"/>
              </a:spcBef>
              <a:spcAft>
                <a:spcPts val="0"/>
              </a:spcAft>
              <a:buClr>
                <a:schemeClr val="dk1"/>
              </a:buClr>
              <a:buSzPts val="1200"/>
              <a:buFont typeface="Calibri"/>
              <a:buAutoNum type="arabicPeriod"/>
            </a:pPr>
            <a:r>
              <a:rPr lang="en-US"/>
              <a:t>Have students look at the words at the top of p. 173. Tell them to identify and point to each word when you say it. Say go. Pause to let students find and point to the word. Say from. Say yellow. Repeat the activity until students are familiar with each word. Then have students use the words in sentences.</a:t>
            </a:r>
            <a:endParaRPr/>
          </a:p>
          <a:p>
            <a:pPr indent="-228600" lvl="0" marL="228600" rtl="0" algn="l">
              <a:lnSpc>
                <a:spcPct val="115000"/>
              </a:lnSpc>
              <a:spcBef>
                <a:spcPts val="0"/>
              </a:spcBef>
              <a:spcAft>
                <a:spcPts val="0"/>
              </a:spcAft>
              <a:buClr>
                <a:schemeClr val="dk1"/>
              </a:buClr>
              <a:buSzPts val="1200"/>
              <a:buFont typeface="Calibri"/>
              <a:buAutoNum type="arabicPeriod"/>
            </a:pPr>
            <a:r>
              <a:rPr lang="en-US"/>
              <a:t>Have students read the sentences on p. 173 with you. Ask them to identify the words go, from, and yellow in the sentences. Have them underline the high-frequency words in the sentences. Then have them read the sentences with a partner.</a:t>
            </a:r>
            <a:endParaRPr/>
          </a:p>
          <a:p>
            <a:pPr indent="0" lvl="0" marL="457200" rtl="0" algn="l">
              <a:lnSpc>
                <a:spcPct val="115000"/>
              </a:lnSpc>
              <a:spcBef>
                <a:spcPts val="0"/>
              </a:spcBef>
              <a:spcAft>
                <a:spcPts val="0"/>
              </a:spcAft>
              <a:buSzPts val="1400"/>
              <a:buNone/>
            </a:pPr>
            <a:r>
              <a:t/>
            </a:r>
            <a:endParaRPr/>
          </a:p>
        </p:txBody>
      </p:sp>
      <p:sp>
        <p:nvSpPr>
          <p:cNvPr id="576" name="Google Shape;576;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5da127523e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g25da127523e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Remind students that persuasive texts are texts that claim that readers should think or do something. Authors use text structure to organize their opinions and then give reasons, or evidence, to support their claims. These are important parts in persuasive texts.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Remind students to:</a:t>
            </a:r>
            <a:endParaRPr/>
          </a:p>
          <a:p>
            <a:pPr indent="-304800" lvl="0" marL="768096" rtl="0" algn="l">
              <a:lnSpc>
                <a:spcPct val="100000"/>
              </a:lnSpc>
              <a:spcBef>
                <a:spcPts val="0"/>
              </a:spcBef>
              <a:spcAft>
                <a:spcPts val="0"/>
              </a:spcAft>
              <a:buSzPts val="1200"/>
              <a:buFont typeface="Calibri"/>
              <a:buChar char="●"/>
            </a:pPr>
            <a:r>
              <a:rPr lang="en-US"/>
              <a:t>look for words such as </a:t>
            </a:r>
            <a:r>
              <a:rPr i="1" lang="en-US"/>
              <a:t>better </a:t>
            </a:r>
            <a:r>
              <a:rPr lang="en-US"/>
              <a:t>or </a:t>
            </a:r>
            <a:r>
              <a:rPr i="1" lang="en-US"/>
              <a:t>great </a:t>
            </a:r>
            <a:r>
              <a:rPr lang="en-US"/>
              <a:t>that the author uses to convince readers. </a:t>
            </a:r>
            <a:endParaRPr/>
          </a:p>
          <a:p>
            <a:pPr indent="-304800" lvl="0" marL="768096" rtl="0" algn="l">
              <a:lnSpc>
                <a:spcPct val="100000"/>
              </a:lnSpc>
              <a:spcBef>
                <a:spcPts val="0"/>
              </a:spcBef>
              <a:spcAft>
                <a:spcPts val="0"/>
              </a:spcAft>
              <a:buSzPts val="1200"/>
              <a:buFont typeface="Calibri"/>
              <a:buChar char="●"/>
            </a:pPr>
            <a:r>
              <a:rPr lang="en-US"/>
              <a:t>recognize words that call on readers to agree, such as </a:t>
            </a:r>
            <a:r>
              <a:rPr i="1" lang="en-US"/>
              <a:t>should </a:t>
            </a:r>
            <a:r>
              <a:rPr lang="en-US"/>
              <a:t>or </a:t>
            </a:r>
            <a:r>
              <a:rPr i="1" lang="en-US"/>
              <a:t>must</a:t>
            </a:r>
            <a:r>
              <a:rPr lang="en-US"/>
              <a:t>. </a:t>
            </a:r>
            <a:endParaRPr/>
          </a:p>
          <a:p>
            <a:pPr indent="-304800" lvl="0" marL="768096" rtl="0" algn="l">
              <a:lnSpc>
                <a:spcPct val="100000"/>
              </a:lnSpc>
              <a:spcBef>
                <a:spcPts val="0"/>
              </a:spcBef>
              <a:spcAft>
                <a:spcPts val="0"/>
              </a:spcAft>
              <a:buSzPts val="1200"/>
              <a:buFont typeface="Calibri"/>
              <a:buChar char="●"/>
            </a:pPr>
            <a:r>
              <a:rPr lang="en-US"/>
              <a:t>look for evidence before “buying in” to the author’s claim. Ask: </a:t>
            </a:r>
            <a:r>
              <a:rPr i="1" lang="en-US"/>
              <a:t>Why should I do that? Why should I think that? </a:t>
            </a:r>
            <a:r>
              <a:rPr lang="en-US"/>
              <a:t>An author’s reasons or evidence answer these </a:t>
            </a:r>
            <a:r>
              <a:rPr i="1" lang="en-US"/>
              <a:t>why </a:t>
            </a:r>
            <a:r>
              <a:rPr lang="en-US"/>
              <a:t>questions.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Readers can learn to identify the text structures that characterize persuasive texts. Doing this will help readers to weigh the information and think of how to respond.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Remind students about the selection </a:t>
            </a:r>
            <a:r>
              <a:rPr i="1" lang="en-US"/>
              <a:t>Run, Jump, and Swim</a:t>
            </a:r>
            <a:r>
              <a:rPr lang="en-US"/>
              <a:t>. Assist students as they think about whether or not it was a persuasive text, and how they can tell. </a:t>
            </a:r>
            <a:endParaRPr/>
          </a:p>
          <a:p>
            <a:pPr indent="-304800" lvl="0" marL="768096" rtl="0" algn="l">
              <a:lnSpc>
                <a:spcPct val="100000"/>
              </a:lnSpc>
              <a:spcBef>
                <a:spcPts val="0"/>
              </a:spcBef>
              <a:spcAft>
                <a:spcPts val="0"/>
              </a:spcAft>
              <a:buSzPts val="1200"/>
              <a:buFont typeface="Calibri"/>
              <a:buChar char="●"/>
            </a:pPr>
            <a:r>
              <a:rPr i="1" lang="en-US"/>
              <a:t>Look at pages 184 and 185 in the Student Interactive. Is the author trying to get us to think or do something? Notice that she uses the word should. She is trying to get us to exercise. Her claim is that we should exercise. Direct </a:t>
            </a:r>
            <a:r>
              <a:rPr lang="en-US"/>
              <a:t>students to the Close Read note on p. 185. Have them underline what the author wants them to do. </a:t>
            </a:r>
            <a:endParaRPr/>
          </a:p>
          <a:p>
            <a:pPr indent="-304800" lvl="0" marL="768096" rtl="0" algn="l">
              <a:lnSpc>
                <a:spcPct val="100000"/>
              </a:lnSpc>
              <a:spcBef>
                <a:spcPts val="0"/>
              </a:spcBef>
              <a:spcAft>
                <a:spcPts val="0"/>
              </a:spcAft>
              <a:buSzPts val="1200"/>
              <a:buFont typeface="Calibri"/>
              <a:buChar char="●"/>
            </a:pPr>
            <a:r>
              <a:rPr i="1" lang="en-US"/>
              <a:t>Look at pages 186 and 187. Here the author is telling us why exercise is good. She is giving reasons, or evidence, to support her claim.</a:t>
            </a:r>
            <a:r>
              <a:rPr lang="en-US"/>
              <a:t> Point out to students the Close Read note on p. 187 in the </a:t>
            </a:r>
            <a:r>
              <a:rPr i="1" lang="en-US"/>
              <a:t>Student Interactive</a:t>
            </a:r>
            <a:r>
              <a:rPr lang="en-US"/>
              <a:t>. Have them underline the reasons the author gives. </a:t>
            </a:r>
            <a:endParaRPr/>
          </a:p>
        </p:txBody>
      </p:sp>
      <p:sp>
        <p:nvSpPr>
          <p:cNvPr id="589" name="Google Shape;589;g25da127523e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52566fff0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g252566fff0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chemeClr val="dk1"/>
              </a:buClr>
              <a:buSzPts val="1200"/>
              <a:buFont typeface="Calibri"/>
              <a:buAutoNum type="arabicPeriod"/>
            </a:pPr>
            <a:r>
              <a:rPr i="1" lang="en-US"/>
              <a:t>What does the author want us to do?</a:t>
            </a:r>
            <a:r>
              <a:rPr lang="en-US"/>
              <a:t> Work with students to find and underline the word on pp. 184–185 that shows the answer. Point out that the rest of the text explains why and how readers should exercise. DOK 2</a:t>
            </a:r>
            <a:endParaRPr/>
          </a:p>
          <a:p>
            <a:pPr indent="0" lvl="0" marL="457200" rtl="0" algn="l">
              <a:lnSpc>
                <a:spcPct val="100000"/>
              </a:lnSpc>
              <a:spcBef>
                <a:spcPts val="0"/>
              </a:spcBef>
              <a:spcAft>
                <a:spcPts val="0"/>
              </a:spcAft>
              <a:buSzPts val="1400"/>
              <a:buNone/>
            </a:pPr>
            <a:r>
              <a:t/>
            </a:r>
            <a:endParaRPr/>
          </a:p>
          <a:p>
            <a:pPr indent="-254000" lvl="0" marL="571500" rtl="0" algn="l">
              <a:lnSpc>
                <a:spcPct val="100000"/>
              </a:lnSpc>
              <a:spcBef>
                <a:spcPts val="0"/>
              </a:spcBef>
              <a:spcAft>
                <a:spcPts val="0"/>
              </a:spcAft>
              <a:buClr>
                <a:schemeClr val="dk1"/>
              </a:buClr>
              <a:buSzPts val="1200"/>
              <a:buFont typeface="Calibri"/>
              <a:buNone/>
            </a:pPr>
            <a:r>
              <a:t/>
            </a:r>
            <a:endParaRPr/>
          </a:p>
        </p:txBody>
      </p:sp>
      <p:sp>
        <p:nvSpPr>
          <p:cNvPr id="601" name="Google Shape;601;g252566fff0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use the strategies for recognizing how persuasive text structures contribute to an author’s purpose.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complete the My Turn activity on p. 194 in the </a:t>
            </a:r>
            <a:r>
              <a:rPr i="1" lang="en-US"/>
              <a:t>Student Interactive</a:t>
            </a:r>
            <a:r>
              <a:rPr lang="en-US"/>
              <a:t>. </a:t>
            </a:r>
            <a:endParaRPr/>
          </a:p>
          <a:p>
            <a:pPr indent="0" lvl="1" marL="685800" rtl="0" algn="l">
              <a:lnSpc>
                <a:spcPct val="100000"/>
              </a:lnSpc>
              <a:spcBef>
                <a:spcPts val="0"/>
              </a:spcBef>
              <a:spcAft>
                <a:spcPts val="0"/>
              </a:spcAft>
              <a:buSzPts val="1400"/>
              <a:buFont typeface="Arial"/>
              <a:buNone/>
            </a:pPr>
            <a:r>
              <a:t/>
            </a:r>
            <a:endParaRPr/>
          </a:p>
        </p:txBody>
      </p:sp>
      <p:sp>
        <p:nvSpPr>
          <p:cNvPr id="614" name="Google Shape;614;p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Write an uppercase and lowercase </a:t>
            </a:r>
            <a:r>
              <a:rPr i="1" lang="en-US"/>
              <a:t>Gg </a:t>
            </a:r>
            <a:r>
              <a:rPr lang="en-US"/>
              <a:t>on the board. Explain that words beginning with /g/ are written with an uppercase </a:t>
            </a:r>
            <a:r>
              <a:rPr i="1" lang="en-US"/>
              <a:t>G </a:t>
            </a:r>
            <a:r>
              <a:rPr lang="en-US"/>
              <a:t>or a lowercase </a:t>
            </a:r>
            <a:r>
              <a:rPr i="1" lang="en-US"/>
              <a:t>g</a:t>
            </a:r>
            <a:r>
              <a:rPr lang="en-US"/>
              <a:t>. Ask students to identify the uppercase </a:t>
            </a:r>
            <a:r>
              <a:rPr i="1" lang="en-US"/>
              <a:t>G </a:t>
            </a:r>
            <a:r>
              <a:rPr lang="en-US"/>
              <a:t>and the lowercase </a:t>
            </a:r>
            <a:r>
              <a:rPr i="1" lang="en-US"/>
              <a:t>g.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Write the name </a:t>
            </a:r>
            <a:r>
              <a:rPr i="1" lang="en-US"/>
              <a:t>Gus </a:t>
            </a:r>
            <a:r>
              <a:rPr lang="en-US"/>
              <a:t>on the board. Point to the uppercase </a:t>
            </a:r>
            <a:r>
              <a:rPr i="1" lang="en-US"/>
              <a:t>G</a:t>
            </a:r>
            <a:r>
              <a:rPr lang="en-US"/>
              <a:t>. </a:t>
            </a:r>
            <a:r>
              <a:rPr i="1" lang="en-US"/>
              <a:t>This is uppercase G. We use uppercase to begin sentences and names. Watch as I trace the uppercase G with my finger.</a:t>
            </a:r>
            <a:r>
              <a:rPr lang="en-US"/>
              <a:t> Show students where to begin the letter and how to properly form it. Have students trace uppercase </a:t>
            </a:r>
            <a:r>
              <a:rPr i="1" lang="en-US"/>
              <a:t>G </a:t>
            </a:r>
            <a:r>
              <a:rPr lang="en-US"/>
              <a:t>on their desks.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Write the word </a:t>
            </a:r>
            <a:r>
              <a:rPr i="1" lang="en-US"/>
              <a:t>got </a:t>
            </a:r>
            <a:r>
              <a:rPr lang="en-US"/>
              <a:t>on the board. This is the word </a:t>
            </a:r>
            <a:r>
              <a:rPr i="1" lang="en-US"/>
              <a:t>got</a:t>
            </a:r>
            <a:r>
              <a:rPr lang="en-US"/>
              <a:t>. Point to the lowercase </a:t>
            </a:r>
            <a:r>
              <a:rPr i="1" lang="en-US"/>
              <a:t>g</a:t>
            </a:r>
            <a:r>
              <a:rPr lang="en-US"/>
              <a:t>. This is the lowercase </a:t>
            </a:r>
            <a:r>
              <a:rPr i="1" lang="en-US"/>
              <a:t>g</a:t>
            </a:r>
            <a:r>
              <a:rPr lang="en-US"/>
              <a:t>. Watch as I trace this lowercase </a:t>
            </a:r>
            <a:r>
              <a:rPr i="1" lang="en-US"/>
              <a:t>g </a:t>
            </a:r>
            <a:r>
              <a:rPr lang="en-US"/>
              <a:t>on the board. Have students trace lowercase </a:t>
            </a:r>
            <a:r>
              <a:rPr i="1" lang="en-US"/>
              <a:t>g </a:t>
            </a:r>
            <a:r>
              <a:rPr lang="en-US"/>
              <a:t>on the surfaces of their desks.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use </a:t>
            </a:r>
            <a:r>
              <a:rPr i="1" lang="en-US"/>
              <a:t>Handwriting </a:t>
            </a:r>
            <a:r>
              <a:rPr lang="en-US"/>
              <a:t>p. 85 from the </a:t>
            </a:r>
            <a:r>
              <a:rPr i="1" lang="en-US"/>
              <a:t>Resource Download Center </a:t>
            </a:r>
            <a:r>
              <a:rPr lang="en-US"/>
              <a:t>to practice writing </a:t>
            </a:r>
            <a:r>
              <a:rPr i="1" lang="en-US"/>
              <a:t>Gg. </a:t>
            </a:r>
            <a:r>
              <a:rPr b="1" i="0" lang="en-US" u="none" strike="noStrike"/>
              <a:t>Click path: Table of Contents &gt; Resource Download Center &gt; Handwriting Practice &gt; U2W5L3 Handwriting Practice </a:t>
            </a:r>
            <a:endParaRPr/>
          </a:p>
        </p:txBody>
      </p:sp>
      <p:sp>
        <p:nvSpPr>
          <p:cNvPr id="627" name="Google Shape;627;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Before authors celebrate, they revise their work. They also practice reading their books so they will be ready when it is time to present in public.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Make a Writing Checklist for students to refer to as they revise their writing to prepare for the celebration.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Provide a basic checklist:</a:t>
            </a:r>
            <a:endParaRPr/>
          </a:p>
          <a:p>
            <a:pPr indent="-332232" lvl="1" marL="795528" rtl="0" algn="l">
              <a:lnSpc>
                <a:spcPct val="100000"/>
              </a:lnSpc>
              <a:spcBef>
                <a:spcPts val="0"/>
              </a:spcBef>
              <a:spcAft>
                <a:spcPts val="0"/>
              </a:spcAft>
              <a:buClr>
                <a:schemeClr val="dk1"/>
              </a:buClr>
              <a:buSzPts val="1200"/>
              <a:buFont typeface="Calibri"/>
              <a:buChar char="•"/>
            </a:pPr>
            <a:r>
              <a:rPr lang="en-US"/>
              <a:t>My drawings are complete. </a:t>
            </a:r>
            <a:endParaRPr/>
          </a:p>
          <a:p>
            <a:pPr indent="-332232" lvl="1" marL="795528" rtl="0" algn="l">
              <a:lnSpc>
                <a:spcPct val="100000"/>
              </a:lnSpc>
              <a:spcBef>
                <a:spcPts val="0"/>
              </a:spcBef>
              <a:spcAft>
                <a:spcPts val="0"/>
              </a:spcAft>
              <a:buClr>
                <a:schemeClr val="dk1"/>
              </a:buClr>
              <a:buSzPts val="1200"/>
              <a:buFont typeface="Calibri"/>
              <a:buChar char="•"/>
            </a:pPr>
            <a:r>
              <a:rPr lang="en-US"/>
              <a:t>My sentences are complete.</a:t>
            </a:r>
            <a:endParaRPr/>
          </a:p>
          <a:p>
            <a:pPr indent="-332232" lvl="1" marL="795528" rtl="0" algn="l">
              <a:lnSpc>
                <a:spcPct val="100000"/>
              </a:lnSpc>
              <a:spcBef>
                <a:spcPts val="0"/>
              </a:spcBef>
              <a:spcAft>
                <a:spcPts val="0"/>
              </a:spcAft>
              <a:buClr>
                <a:schemeClr val="dk1"/>
              </a:buClr>
              <a:buSzPts val="1200"/>
              <a:buFont typeface="Calibri"/>
              <a:buChar char="•"/>
            </a:pPr>
            <a:r>
              <a:rPr lang="en-US"/>
              <a:t>I can read my book out loud.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Reread each item on your classroom Writing Checklist. Ask students if they have any questions about what to check in their writing. Display your checklist so students can refer to it as they transition to independent writing. </a:t>
            </a:r>
            <a:endParaRPr/>
          </a:p>
        </p:txBody>
      </p:sp>
      <p:sp>
        <p:nvSpPr>
          <p:cNvPr id="640" name="Google Shape;640;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Students should use their independent writing time to do a final edit of their list books.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They should whisper read their book to practice for the celebration day. </a:t>
            </a:r>
            <a:endParaRPr/>
          </a:p>
          <a:p>
            <a:pPr indent="-332232" lvl="1" marL="795528" rtl="0" algn="l">
              <a:lnSpc>
                <a:spcPct val="100000"/>
              </a:lnSpc>
              <a:spcBef>
                <a:spcPts val="0"/>
              </a:spcBef>
              <a:spcAft>
                <a:spcPts val="0"/>
              </a:spcAft>
              <a:buClr>
                <a:schemeClr val="dk1"/>
              </a:buClr>
              <a:buSzPts val="1200"/>
              <a:buFont typeface="Arial"/>
              <a:buChar char="•"/>
            </a:pPr>
            <a:r>
              <a:rPr b="1" lang="en-US"/>
              <a:t>Modeled </a:t>
            </a:r>
            <a:r>
              <a:rPr lang="en-US"/>
              <a:t>As you look through a student's work, model using the checklist to revise. </a:t>
            </a:r>
            <a:endParaRPr/>
          </a:p>
          <a:p>
            <a:pPr indent="-332232" lvl="1" marL="795528" rtl="0" algn="l">
              <a:lnSpc>
                <a:spcPct val="100000"/>
              </a:lnSpc>
              <a:spcBef>
                <a:spcPts val="0"/>
              </a:spcBef>
              <a:spcAft>
                <a:spcPts val="0"/>
              </a:spcAft>
              <a:buClr>
                <a:schemeClr val="dk1"/>
              </a:buClr>
              <a:buSzPts val="1200"/>
              <a:buFont typeface="Arial"/>
              <a:buChar char="•"/>
            </a:pPr>
            <a:r>
              <a:rPr b="1" lang="en-US"/>
              <a:t>Shared </a:t>
            </a:r>
            <a:r>
              <a:rPr lang="en-US"/>
              <a:t>Have student identify how their work can be revised as they refer to the checklist. </a:t>
            </a:r>
            <a:endParaRPr/>
          </a:p>
          <a:p>
            <a:pPr indent="-332232" lvl="1" marL="795528" rtl="0" algn="l">
              <a:lnSpc>
                <a:spcPct val="100000"/>
              </a:lnSpc>
              <a:spcBef>
                <a:spcPts val="0"/>
              </a:spcBef>
              <a:spcAft>
                <a:spcPts val="0"/>
              </a:spcAft>
              <a:buClr>
                <a:schemeClr val="dk1"/>
              </a:buClr>
              <a:buSzPts val="1200"/>
              <a:buFont typeface="Arial"/>
              <a:buChar char="•"/>
            </a:pPr>
            <a:r>
              <a:rPr b="1" lang="en-US"/>
              <a:t>Guided </a:t>
            </a:r>
            <a:r>
              <a:rPr lang="en-US"/>
              <a:t>Prompt students to read each sentence and refer to the checklist. </a:t>
            </a:r>
            <a:endParaRPr/>
          </a:p>
          <a:p>
            <a:pPr indent="-228600" lvl="0" marL="228600" rtl="0" algn="l">
              <a:lnSpc>
                <a:spcPct val="100000"/>
              </a:lnSpc>
              <a:spcBef>
                <a:spcPts val="0"/>
              </a:spcBef>
              <a:spcAft>
                <a:spcPts val="0"/>
              </a:spcAft>
              <a:buClr>
                <a:schemeClr val="dk1"/>
              </a:buClr>
              <a:buSzPts val="1200"/>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Call on one or two students to share a page of their book with the class and describe a change they made during their final review.</a:t>
            </a:r>
            <a:endParaRPr/>
          </a:p>
        </p:txBody>
      </p:sp>
      <p:sp>
        <p:nvSpPr>
          <p:cNvPr id="651" name="Google Shape;651;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74320" lvl="0" marL="274320" rtl="0" algn="l">
              <a:lnSpc>
                <a:spcPct val="100000"/>
              </a:lnSpc>
              <a:spcBef>
                <a:spcPts val="0"/>
              </a:spcBef>
              <a:spcAft>
                <a:spcPts val="0"/>
              </a:spcAft>
              <a:buClr>
                <a:schemeClr val="dk1"/>
              </a:buClr>
              <a:buSzPts val="1200"/>
              <a:buFont typeface="Calibri"/>
              <a:buAutoNum type="arabicPeriod"/>
            </a:pPr>
            <a:r>
              <a:rPr lang="en-US"/>
              <a:t>Explain to students that future-tense verbs tell what people will do in the future.</a:t>
            </a:r>
            <a:endParaRPr/>
          </a:p>
          <a:p>
            <a:pPr indent="-274320" lvl="0" marL="274320" rtl="0" algn="l">
              <a:lnSpc>
                <a:spcPct val="100000"/>
              </a:lnSpc>
              <a:spcBef>
                <a:spcPts val="0"/>
              </a:spcBef>
              <a:spcAft>
                <a:spcPts val="0"/>
              </a:spcAft>
              <a:buClr>
                <a:schemeClr val="dk1"/>
              </a:buClr>
              <a:buSzPts val="1200"/>
              <a:buFont typeface="Calibri"/>
              <a:buAutoNum type="arabicPeriod"/>
            </a:pPr>
            <a:r>
              <a:rPr lang="en-US"/>
              <a:t>Write on the board: I will teach class tomorrow.</a:t>
            </a:r>
            <a:endParaRPr/>
          </a:p>
          <a:p>
            <a:pPr indent="-274320" lvl="0" marL="274320" rtl="0" algn="l">
              <a:lnSpc>
                <a:spcPct val="100000"/>
              </a:lnSpc>
              <a:spcBef>
                <a:spcPts val="0"/>
              </a:spcBef>
              <a:spcAft>
                <a:spcPts val="0"/>
              </a:spcAft>
              <a:buClr>
                <a:schemeClr val="dk1"/>
              </a:buClr>
              <a:buSzPts val="1200"/>
              <a:buFont typeface="Calibri"/>
              <a:buAutoNum type="arabicPeriod"/>
            </a:pPr>
            <a:r>
              <a:rPr lang="en-US"/>
              <a:t>Explain to students that </a:t>
            </a:r>
            <a:r>
              <a:rPr i="1" lang="en-US"/>
              <a:t>will teach </a:t>
            </a:r>
            <a:r>
              <a:rPr lang="en-US"/>
              <a:t>is the future tense of the verb </a:t>
            </a:r>
            <a:r>
              <a:rPr i="1" lang="en-US"/>
              <a:t>teach</a:t>
            </a:r>
            <a:r>
              <a:rPr lang="en-US"/>
              <a:t>. It is about someone teaching in the future.</a:t>
            </a:r>
            <a:endParaRPr/>
          </a:p>
          <a:p>
            <a:pPr indent="-274320" lvl="0" marL="274320" marR="0" rtl="0" algn="l">
              <a:lnSpc>
                <a:spcPct val="100000"/>
              </a:lnSpc>
              <a:spcBef>
                <a:spcPts val="0"/>
              </a:spcBef>
              <a:spcAft>
                <a:spcPts val="0"/>
              </a:spcAft>
              <a:buClr>
                <a:schemeClr val="dk1"/>
              </a:buClr>
              <a:buSzPts val="1200"/>
              <a:buFont typeface="Calibri"/>
              <a:buAutoNum type="arabicPeriod"/>
            </a:pPr>
            <a:r>
              <a:rPr lang="en-US"/>
              <a:t>Model other examples. Say: </a:t>
            </a:r>
            <a:r>
              <a:rPr i="1" lang="en-US"/>
              <a:t>John will go to school. Jennifer will have fun with her friends.</a:t>
            </a:r>
            <a:endParaRPr/>
          </a:p>
          <a:p>
            <a:pPr indent="-274320" lvl="0" marL="274320" marR="0" rtl="0" algn="l">
              <a:lnSpc>
                <a:spcPct val="100000"/>
              </a:lnSpc>
              <a:spcBef>
                <a:spcPts val="0"/>
              </a:spcBef>
              <a:spcAft>
                <a:spcPts val="0"/>
              </a:spcAft>
              <a:buClr>
                <a:schemeClr val="dk1"/>
              </a:buClr>
              <a:buSzPts val="1200"/>
              <a:buFont typeface="Calibri"/>
              <a:buAutoNum type="arabicPeriod"/>
            </a:pPr>
            <a:r>
              <a:rPr lang="en-US"/>
              <a:t>Explain to students that these sentences contain examples of future-tense verbs. Give more examples if necessary. </a:t>
            </a:r>
            <a:endParaRPr/>
          </a:p>
          <a:p>
            <a:pPr indent="-201168" lvl="0" marL="274320" rtl="0" algn="l">
              <a:lnSpc>
                <a:spcPct val="100000"/>
              </a:lnSpc>
              <a:spcBef>
                <a:spcPts val="0"/>
              </a:spcBef>
              <a:spcAft>
                <a:spcPts val="0"/>
              </a:spcAft>
              <a:buSzPts val="1400"/>
              <a:buFont typeface="Arial"/>
              <a:buNone/>
            </a:pPr>
            <a:r>
              <a:t/>
            </a:r>
            <a:endParaRPr/>
          </a:p>
        </p:txBody>
      </p:sp>
      <p:sp>
        <p:nvSpPr>
          <p:cNvPr id="663" name="Google Shape;663;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4" name="Google Shape;674;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5da127523e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g25da127523e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AutoNum type="arabicPeriod"/>
            </a:pPr>
            <a:r>
              <a:rPr b="1" lang="en-US"/>
              <a:t>Click path -&gt; Table of Contents -&gt; Unit 2 Week 5 Persuasive Text-&gt; Lesson 2</a:t>
            </a:r>
            <a:endParaRPr/>
          </a:p>
          <a:p>
            <a:pPr indent="-317500" lvl="0" marL="457200" rtl="0" algn="l">
              <a:lnSpc>
                <a:spcPct val="100000"/>
              </a:lnSpc>
              <a:spcBef>
                <a:spcPts val="0"/>
              </a:spcBef>
              <a:spcAft>
                <a:spcPts val="0"/>
              </a:spcAft>
              <a:buSzPts val="1400"/>
              <a:buAutoNum type="arabicPeriod"/>
            </a:pPr>
            <a:r>
              <a:rPr lang="en-US"/>
              <a:t>Hold up the </a:t>
            </a:r>
            <a:r>
              <a:rPr i="1" lang="en-US"/>
              <a:t>bed </a:t>
            </a:r>
            <a:r>
              <a:rPr lang="en-US"/>
              <a:t>Picture Card and point to the picture of the bed. Have students say </a:t>
            </a:r>
            <a:r>
              <a:rPr i="1" lang="en-US"/>
              <a:t>bed </a:t>
            </a:r>
            <a:r>
              <a:rPr lang="en-US"/>
              <a:t>with you. </a:t>
            </a:r>
            <a:r>
              <a:rPr i="1" lang="en-US"/>
              <a:t>Let’s say the sound in the middle of the word bed: /e/. The middle sound /e/ is spelled with the letter e.</a:t>
            </a:r>
            <a:r>
              <a:rPr lang="en-US"/>
              <a:t> Show students the Alphabet Card for </a:t>
            </a:r>
            <a:r>
              <a:rPr i="1" lang="en-US"/>
              <a:t>Ee</a:t>
            </a:r>
            <a:r>
              <a:rPr lang="en-US"/>
              <a:t>. </a:t>
            </a:r>
            <a:endParaRPr/>
          </a:p>
          <a:p>
            <a:pPr indent="-317500" lvl="0" marL="457200" rtl="0" algn="l">
              <a:lnSpc>
                <a:spcPct val="100000"/>
              </a:lnSpc>
              <a:spcBef>
                <a:spcPts val="0"/>
              </a:spcBef>
              <a:spcAft>
                <a:spcPts val="0"/>
              </a:spcAft>
              <a:buSzPts val="1400"/>
              <a:buAutoNum type="arabicPeriod"/>
            </a:pPr>
            <a:r>
              <a:rPr lang="en-US"/>
              <a:t>Point to the letters </a:t>
            </a:r>
            <a:r>
              <a:rPr i="1" lang="en-US"/>
              <a:t>Ee </a:t>
            </a:r>
            <a:r>
              <a:rPr lang="en-US"/>
              <a:t>and tell students the names of these letters are uppercase </a:t>
            </a:r>
            <a:r>
              <a:rPr i="1" lang="en-US"/>
              <a:t>E </a:t>
            </a:r>
            <a:r>
              <a:rPr lang="en-US"/>
              <a:t>and lowercase </a:t>
            </a:r>
            <a:r>
              <a:rPr i="1" lang="en-US"/>
              <a:t>e. </a:t>
            </a:r>
            <a:r>
              <a:rPr lang="en-US"/>
              <a:t>Tell students the word </a:t>
            </a:r>
            <a:r>
              <a:rPr i="1" lang="en-US"/>
              <a:t>bed </a:t>
            </a:r>
            <a:r>
              <a:rPr lang="en-US"/>
              <a:t>has the middle sound /e/, so it has the letter </a:t>
            </a:r>
            <a:r>
              <a:rPr i="1" lang="en-US"/>
              <a:t>e </a:t>
            </a:r>
            <a:r>
              <a:rPr lang="en-US"/>
              <a:t>in the middle. </a:t>
            </a:r>
            <a:endParaRPr b="1"/>
          </a:p>
          <a:p>
            <a:pPr indent="-317500" lvl="0" marL="457200" rtl="0" algn="l">
              <a:lnSpc>
                <a:spcPct val="100000"/>
              </a:lnSpc>
              <a:spcBef>
                <a:spcPts val="0"/>
              </a:spcBef>
              <a:spcAft>
                <a:spcPts val="0"/>
              </a:spcAft>
              <a:buSzPts val="1400"/>
              <a:buAutoNum type="arabicPeriod"/>
            </a:pPr>
            <a:r>
              <a:rPr lang="en-US"/>
              <a:t>Write the letters </a:t>
            </a:r>
            <a:r>
              <a:rPr i="1" lang="en-US"/>
              <a:t>E </a:t>
            </a:r>
            <a:r>
              <a:rPr lang="en-US"/>
              <a:t>and </a:t>
            </a:r>
            <a:r>
              <a:rPr i="1" lang="en-US"/>
              <a:t>e </a:t>
            </a:r>
            <a:r>
              <a:rPr lang="en-US"/>
              <a:t>on the board.</a:t>
            </a:r>
            <a:endParaRPr/>
          </a:p>
        </p:txBody>
      </p:sp>
      <p:sp>
        <p:nvSpPr>
          <p:cNvPr id="129" name="Google Shape;129;g25da127523e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Hold up the </a:t>
            </a:r>
            <a:r>
              <a:rPr i="1" lang="en-US"/>
              <a:t>Ww </a:t>
            </a:r>
            <a:r>
              <a:rPr lang="en-US"/>
              <a:t>Alphabet Card. </a:t>
            </a:r>
            <a:r>
              <a:rPr i="1" lang="en-US"/>
              <a:t>This is a picture of a watermelon. I hear the sound /w/ at the beginning of watermelon. Say the sound /w/ with me. What letter makes the sound /w/?</a:t>
            </a:r>
            <a:r>
              <a:rPr lang="en-US"/>
              <a:t> Have students identify the letter </a:t>
            </a:r>
            <a:r>
              <a:rPr i="1" lang="en-US"/>
              <a:t>w. </a:t>
            </a:r>
            <a:r>
              <a:rPr lang="en-US"/>
              <a:t>Write the letters </a:t>
            </a:r>
            <a:r>
              <a:rPr i="1" lang="en-US"/>
              <a:t>Ww </a:t>
            </a:r>
            <a:r>
              <a:rPr lang="en-US"/>
              <a:t>on the board. Have students write the letters </a:t>
            </a:r>
            <a:r>
              <a:rPr i="1" lang="en-US"/>
              <a:t>Ww </a:t>
            </a:r>
            <a:r>
              <a:rPr lang="en-US"/>
              <a:t>in the air as you lead them.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Hold up the </a:t>
            </a:r>
            <a:r>
              <a:rPr i="1" lang="en-US"/>
              <a:t>Yy </a:t>
            </a:r>
            <a:r>
              <a:rPr lang="en-US"/>
              <a:t>Alphabet Card. </a:t>
            </a:r>
            <a:r>
              <a:rPr i="1" lang="en-US"/>
              <a:t>This is a picture of a yo-yo. I hear the sound /y/ at the beginning of yo-yo. Say the sound /y/ with me. What letter spells the sound /y/? </a:t>
            </a:r>
            <a:r>
              <a:rPr lang="en-US"/>
              <a:t>Have students identify the letter </a:t>
            </a:r>
            <a:r>
              <a:rPr i="1" lang="en-US"/>
              <a:t>y. </a:t>
            </a:r>
            <a:r>
              <a:rPr lang="en-US"/>
              <a:t>Write the letters </a:t>
            </a:r>
            <a:r>
              <a:rPr i="1" lang="en-US"/>
              <a:t>Yy </a:t>
            </a:r>
            <a:r>
              <a:rPr lang="en-US"/>
              <a:t>on the board. Have students write the letters </a:t>
            </a:r>
            <a:r>
              <a:rPr i="1" lang="en-US"/>
              <a:t>Yy </a:t>
            </a:r>
            <a:r>
              <a:rPr lang="en-US"/>
              <a:t>in the air as you lead them.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Point to the letters </a:t>
            </a:r>
            <a:r>
              <a:rPr i="1" lang="en-US"/>
              <a:t>Ww </a:t>
            </a:r>
            <a:r>
              <a:rPr lang="en-US"/>
              <a:t>and </a:t>
            </a:r>
            <a:r>
              <a:rPr i="1" lang="en-US"/>
              <a:t>Yy </a:t>
            </a:r>
            <a:r>
              <a:rPr lang="en-US"/>
              <a:t>on the board. Then display the words </a:t>
            </a:r>
            <a:r>
              <a:rPr i="1" lang="en-US"/>
              <a:t>wag </a:t>
            </a:r>
            <a:r>
              <a:rPr lang="en-US"/>
              <a:t>and </a:t>
            </a:r>
            <a:r>
              <a:rPr i="1" lang="en-US"/>
              <a:t>yet. Listen carefully as I read these words: wag, yet. One word has the sound /w/, and one word has the sound /y/. Listen carefully: /w/ /a/ /g/, /y/ /e/ /t/. Which word includes the sound spelled w? </a:t>
            </a:r>
            <a:r>
              <a:rPr lang="en-US"/>
              <a:t>Have volunteers identify the word </a:t>
            </a:r>
            <a:r>
              <a:rPr i="1" lang="en-US"/>
              <a:t>wag</a:t>
            </a:r>
            <a:r>
              <a:rPr lang="en-US"/>
              <a:t>. </a:t>
            </a:r>
            <a:r>
              <a:rPr i="1" lang="en-US"/>
              <a:t>Which word includes the sound /y/ spelled y? </a:t>
            </a:r>
            <a:r>
              <a:rPr lang="en-US"/>
              <a:t>Have volunteers identify the word </a:t>
            </a:r>
            <a:r>
              <a:rPr i="1" lang="en-US"/>
              <a:t>yet</a:t>
            </a:r>
            <a:r>
              <a:rPr lang="en-US"/>
              <a:t>. </a:t>
            </a:r>
            <a:r>
              <a:rPr b="1" lang="en-US"/>
              <a:t>Click path -&gt; Table of Contents -&gt; Unit 2 Week 5 Persuasive Text-&gt; Lesson 3</a:t>
            </a:r>
            <a:endParaRPr/>
          </a:p>
        </p:txBody>
      </p:sp>
      <p:sp>
        <p:nvSpPr>
          <p:cNvPr id="685" name="Google Shape;685;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5da127523e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g25da127523e_0_1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Hold up the </a:t>
            </a:r>
            <a:r>
              <a:rPr i="1" lang="en-US"/>
              <a:t>Ww </a:t>
            </a:r>
            <a:r>
              <a:rPr lang="en-US"/>
              <a:t>Alphabet Card. This is a picture of a watermelon. I hear the sound /w/ at the beginning of </a:t>
            </a:r>
            <a:r>
              <a:rPr i="1" lang="en-US"/>
              <a:t>watermelon. </a:t>
            </a:r>
            <a:r>
              <a:rPr lang="en-US"/>
              <a:t>Say the sound /w/ with me. What letter makes the sound /w/? Have students identify the letter </a:t>
            </a:r>
            <a:r>
              <a:rPr i="1" lang="en-US"/>
              <a:t>w. </a:t>
            </a:r>
            <a:r>
              <a:rPr lang="en-US"/>
              <a:t>Write the letters </a:t>
            </a:r>
            <a:r>
              <a:rPr i="1" lang="en-US"/>
              <a:t>Ww </a:t>
            </a:r>
            <a:r>
              <a:rPr lang="en-US"/>
              <a:t>on the board. Have students write the letters </a:t>
            </a:r>
            <a:r>
              <a:rPr i="1" lang="en-US"/>
              <a:t>Ww </a:t>
            </a:r>
            <a:r>
              <a:rPr lang="en-US"/>
              <a:t>in the air as you lead them.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Hold up the </a:t>
            </a:r>
            <a:r>
              <a:rPr i="1" lang="en-US"/>
              <a:t>Yy </a:t>
            </a:r>
            <a:r>
              <a:rPr lang="en-US"/>
              <a:t>Alphabet Card. This is a picture of a yo-yo. I hear the sound /y/ at the beginning of </a:t>
            </a:r>
            <a:r>
              <a:rPr i="1" lang="en-US"/>
              <a:t>yo-yo</a:t>
            </a:r>
            <a:r>
              <a:rPr lang="en-US"/>
              <a:t>. Say the sound /y/ with me. What letter spells the sound /y/? Have students identify the letter </a:t>
            </a:r>
            <a:r>
              <a:rPr i="1" lang="en-US"/>
              <a:t>y. </a:t>
            </a:r>
            <a:r>
              <a:rPr lang="en-US"/>
              <a:t>Write the letters </a:t>
            </a:r>
            <a:r>
              <a:rPr i="1" lang="en-US"/>
              <a:t>Yy </a:t>
            </a:r>
            <a:r>
              <a:rPr lang="en-US"/>
              <a:t>on the board. Have students write the letters </a:t>
            </a:r>
            <a:r>
              <a:rPr i="1" lang="en-US"/>
              <a:t>Yy </a:t>
            </a:r>
            <a:r>
              <a:rPr lang="en-US"/>
              <a:t>in the air as you lead them.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Point to the letters </a:t>
            </a:r>
            <a:r>
              <a:rPr i="1" lang="en-US"/>
              <a:t>Ww </a:t>
            </a:r>
            <a:r>
              <a:rPr lang="en-US"/>
              <a:t>and </a:t>
            </a:r>
            <a:r>
              <a:rPr i="1" lang="en-US"/>
              <a:t>Yy </a:t>
            </a:r>
            <a:r>
              <a:rPr lang="en-US"/>
              <a:t>on the board. Then display the words </a:t>
            </a:r>
            <a:r>
              <a:rPr i="1" lang="en-US"/>
              <a:t>wag </a:t>
            </a:r>
            <a:r>
              <a:rPr lang="en-US"/>
              <a:t>and </a:t>
            </a:r>
            <a:r>
              <a:rPr i="1" lang="en-US"/>
              <a:t>yet. </a:t>
            </a:r>
            <a:r>
              <a:rPr lang="en-US"/>
              <a:t>Listen carefully as I read these words: </a:t>
            </a:r>
            <a:r>
              <a:rPr i="1" lang="en-US"/>
              <a:t>wag, yet. </a:t>
            </a:r>
            <a:r>
              <a:rPr lang="en-US"/>
              <a:t>One word has the sound /w/, and one word has the sound /y/. Listen carefully: /w/ /a/ /g/, /y/ /e/ /t/. Which word includes the sound spelled </a:t>
            </a:r>
            <a:r>
              <a:rPr i="1" lang="en-US"/>
              <a:t>w? </a:t>
            </a:r>
            <a:r>
              <a:rPr lang="en-US"/>
              <a:t>Have volunteers identify the word </a:t>
            </a:r>
            <a:r>
              <a:rPr i="1" lang="en-US"/>
              <a:t>wag</a:t>
            </a:r>
            <a:r>
              <a:rPr lang="en-US"/>
              <a:t>. Which word includes the sound /y/ spelled </a:t>
            </a:r>
            <a:r>
              <a:rPr i="1" lang="en-US"/>
              <a:t>y? </a:t>
            </a:r>
            <a:r>
              <a:rPr lang="en-US"/>
              <a:t>Have volunteers identify the word </a:t>
            </a:r>
            <a:r>
              <a:rPr i="1" lang="en-US"/>
              <a:t>yet</a:t>
            </a:r>
            <a:r>
              <a:rPr lang="en-US"/>
              <a:t>.</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Have students complete p. 174 in the </a:t>
            </a:r>
            <a:r>
              <a:rPr i="1" lang="en-US"/>
              <a:t>Student Interactive.</a:t>
            </a:r>
            <a:endParaRPr/>
          </a:p>
        </p:txBody>
      </p:sp>
      <p:sp>
        <p:nvSpPr>
          <p:cNvPr id="697" name="Google Shape;697;g25da127523e_0_1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9" name="Google Shape;709;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a:t>Have students turn to p. 175 in the </a:t>
            </a:r>
            <a:r>
              <a:rPr i="1" lang="en-US"/>
              <a:t>Student Interactive. We are going to read a story today about activities children do.</a:t>
            </a:r>
            <a:r>
              <a:rPr lang="en-US"/>
              <a:t> Point to the title of the story. </a:t>
            </a:r>
            <a:r>
              <a:rPr i="1" lang="en-US"/>
              <a:t>The title is They Can Do It! </a:t>
            </a:r>
            <a:r>
              <a:rPr lang="en-US"/>
              <a:t>Have students point to the word </a:t>
            </a:r>
            <a:r>
              <a:rPr i="1" lang="en-US"/>
              <a:t>wet </a:t>
            </a:r>
            <a:r>
              <a:rPr lang="en-US"/>
              <a:t>in the last sentence on p. 175. </a:t>
            </a:r>
            <a:r>
              <a:rPr i="1" lang="en-US"/>
              <a:t>Listen as I read this word: /w/ /e/ /t/, wet. I hear the sound /w/ in this word. I also hear the sound /e/. What letter spells the sound /w/?</a:t>
            </a:r>
            <a:r>
              <a:rPr lang="en-US"/>
              <a:t> Students should say </a:t>
            </a:r>
            <a:r>
              <a:rPr i="1" lang="en-US"/>
              <a:t>w. What letter spells the sound /e/? </a:t>
            </a:r>
            <a:r>
              <a:rPr lang="en-US"/>
              <a:t>Students should say </a:t>
            </a:r>
            <a:r>
              <a:rPr i="1" lang="en-US"/>
              <a:t>e</a:t>
            </a:r>
            <a:r>
              <a:rPr lang="en-US"/>
              <a:t>. </a:t>
            </a:r>
            <a:r>
              <a:rPr i="1" lang="en-US"/>
              <a:t>In this story, we will read other words that have sounds you have learned.</a:t>
            </a:r>
            <a:endParaRPr i="1"/>
          </a:p>
          <a:p>
            <a:pPr indent="-228600" lvl="0" marL="228600" marR="0" rtl="0" algn="l">
              <a:lnSpc>
                <a:spcPct val="100000"/>
              </a:lnSpc>
              <a:spcBef>
                <a:spcPts val="0"/>
              </a:spcBef>
              <a:spcAft>
                <a:spcPts val="0"/>
              </a:spcAft>
              <a:buClr>
                <a:schemeClr val="dk1"/>
              </a:buClr>
              <a:buSzPts val="1200"/>
              <a:buFont typeface="Calibri"/>
              <a:buAutoNum type="arabicPeriod"/>
            </a:pPr>
            <a:r>
              <a:rPr lang="en-US"/>
              <a:t>Remind students of this week’s high-frequency words: </a:t>
            </a:r>
            <a:r>
              <a:rPr i="1" lang="en-US"/>
              <a:t>go, from, yellow. </a:t>
            </a:r>
            <a:r>
              <a:rPr lang="en-US"/>
              <a:t>Tell them they will practice reading these words in the story </a:t>
            </a:r>
            <a:r>
              <a:rPr i="1" lang="en-US"/>
              <a:t>They Can Do It! </a:t>
            </a:r>
            <a:r>
              <a:rPr lang="en-US"/>
              <a:t>Display the words. Have students read them with you. </a:t>
            </a:r>
            <a:r>
              <a:rPr i="1" lang="en-US"/>
              <a:t>When you see these words in the story They Can Do It!, you will know how to identify and read them.</a:t>
            </a:r>
            <a:endParaRPr i="1"/>
          </a:p>
          <a:p>
            <a:pPr indent="-254000" lvl="0" marL="571500" marR="0" rtl="0" algn="l">
              <a:lnSpc>
                <a:spcPct val="100000"/>
              </a:lnSpc>
              <a:spcBef>
                <a:spcPts val="0"/>
              </a:spcBef>
              <a:spcAft>
                <a:spcPts val="0"/>
              </a:spcAft>
              <a:buClr>
                <a:schemeClr val="dk1"/>
              </a:buClr>
              <a:buSzPts val="1200"/>
              <a:buFont typeface="Calibri"/>
              <a:buNone/>
            </a:pPr>
            <a:r>
              <a:t/>
            </a:r>
            <a:endParaRPr/>
          </a:p>
        </p:txBody>
      </p:sp>
      <p:sp>
        <p:nvSpPr>
          <p:cNvPr id="710" name="Google Shape;710;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whisper read the story as you listen in. Next, have students reread the story page by page with a partner. Listen carefully as they use letter- sound relationships to decode. Partners should reread the story. This time the other student begins.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After students have read the story, call their attention to the first sentence on</a:t>
            </a:r>
            <a:br>
              <a:rPr lang="en-US"/>
            </a:br>
            <a:r>
              <a:rPr lang="en-US"/>
              <a:t>p. 175. </a:t>
            </a:r>
            <a:r>
              <a:rPr i="1" lang="en-US"/>
              <a:t>I hear the sound /w/ in this word: Wil. What letter spells the sound /w/? </a:t>
            </a:r>
            <a:r>
              <a:rPr lang="en-US"/>
              <a:t>Help them identify, or say, the letter </a:t>
            </a:r>
            <a:r>
              <a:rPr i="1" lang="en-US"/>
              <a:t>w. </a:t>
            </a:r>
            <a:r>
              <a:rPr lang="en-US"/>
              <a:t>Then have students find and highlight the words on p. 175 that begin with the sound /w/ (</a:t>
            </a:r>
            <a:r>
              <a:rPr i="1" lang="en-US"/>
              <a:t>Wil, wet</a:t>
            </a:r>
            <a:r>
              <a:rPr lang="en-US"/>
              <a: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turn to pp. 176-177. </a:t>
            </a:r>
            <a:r>
              <a:rPr i="1" lang="en-US"/>
              <a:t>Which words include the sound /e/? Point to them.</a:t>
            </a:r>
            <a:r>
              <a:rPr lang="en-US"/>
              <a:t> Help students identify, or say, the sound /e/. Then have them find and underline the words </a:t>
            </a:r>
            <a:r>
              <a:rPr i="1" lang="en-US"/>
              <a:t>Wes, yellow, sled, yet, </a:t>
            </a:r>
            <a:r>
              <a:rPr lang="en-US"/>
              <a:t>and </a:t>
            </a:r>
            <a:r>
              <a:rPr i="1" lang="en-US"/>
              <a:t>Yes. Which words include the sound /y/? Point to them.</a:t>
            </a:r>
            <a:r>
              <a:rPr lang="en-US"/>
              <a:t> Help students identify, or say, the sound /y/ and then find and highlight the words with the letter </a:t>
            </a:r>
            <a:r>
              <a:rPr i="1" lang="en-US"/>
              <a:t>y </a:t>
            </a:r>
            <a:r>
              <a:rPr lang="en-US"/>
              <a:t>( </a:t>
            </a:r>
            <a:r>
              <a:rPr i="1" lang="en-US"/>
              <a:t>yellow, yet, Yes</a:t>
            </a:r>
            <a:r>
              <a:rPr lang="en-US"/>
              <a:t>).</a:t>
            </a:r>
            <a:endParaRPr/>
          </a:p>
        </p:txBody>
      </p:sp>
      <p:sp>
        <p:nvSpPr>
          <p:cNvPr id="724" name="Google Shape;724;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finding important details in a text can help readers better understand what the author is saying. </a:t>
            </a:r>
            <a:endParaRPr/>
          </a:p>
          <a:p>
            <a:pPr indent="-213358" lvl="1" marL="676656" rtl="0" algn="l">
              <a:lnSpc>
                <a:spcPct val="100000"/>
              </a:lnSpc>
              <a:spcBef>
                <a:spcPts val="0"/>
              </a:spcBef>
              <a:spcAft>
                <a:spcPts val="0"/>
              </a:spcAft>
              <a:buClr>
                <a:schemeClr val="dk1"/>
              </a:buClr>
              <a:buSzPts val="1200"/>
              <a:buFont typeface="Calibri"/>
              <a:buChar char="•"/>
            </a:pPr>
            <a:r>
              <a:rPr lang="en-US"/>
              <a:t>Readers can evaluate details to determine which ones are most important to a text. </a:t>
            </a:r>
            <a:endParaRPr/>
          </a:p>
          <a:p>
            <a:pPr indent="-213358" lvl="1" marL="676656" rtl="0" algn="l">
              <a:lnSpc>
                <a:spcPct val="100000"/>
              </a:lnSpc>
              <a:spcBef>
                <a:spcPts val="0"/>
              </a:spcBef>
              <a:spcAft>
                <a:spcPts val="0"/>
              </a:spcAft>
              <a:buClr>
                <a:schemeClr val="dk1"/>
              </a:buClr>
              <a:buSzPts val="1200"/>
              <a:buFont typeface="Calibri"/>
              <a:buChar char="•"/>
            </a:pPr>
            <a:r>
              <a:rPr lang="en-US"/>
              <a:t>Some important details are pieces of information that tell more about the main idea of the text. </a:t>
            </a:r>
            <a:endParaRPr/>
          </a:p>
          <a:p>
            <a:pPr indent="-213358" lvl="1" marL="676656" rtl="0" algn="l">
              <a:lnSpc>
                <a:spcPct val="100000"/>
              </a:lnSpc>
              <a:spcBef>
                <a:spcPts val="0"/>
              </a:spcBef>
              <a:spcAft>
                <a:spcPts val="0"/>
              </a:spcAft>
              <a:buClr>
                <a:schemeClr val="dk1"/>
              </a:buClr>
              <a:buSzPts val="1200"/>
              <a:buFont typeface="Calibri"/>
              <a:buChar char="•"/>
            </a:pPr>
            <a:r>
              <a:rPr lang="en-US"/>
              <a:t>Some important details are used to support an author’s point, whether in an informational or persuasive text.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Being able to identify important details in a text will help readers understand it. Important details are facts or pieces of information that together make a text complete and interesting to read.</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a:t>
            </a:r>
            <a:r>
              <a:rPr i="1" lang="en-US"/>
              <a:t>Run, Jump, and Swim </a:t>
            </a:r>
            <a:r>
              <a:rPr lang="en-US"/>
              <a:t>has many important details in it that can help students understand the text. Instruct students to open their </a:t>
            </a:r>
            <a:r>
              <a:rPr i="1" lang="en-US"/>
              <a:t>Student Interactive </a:t>
            </a:r>
            <a:r>
              <a:rPr lang="en-US"/>
              <a:t>to p. 188. Assist them as they find important details in the text. </a:t>
            </a:r>
            <a:endParaRPr/>
          </a:p>
          <a:p>
            <a:pPr indent="-213358" lvl="1" marL="676656" rtl="0" algn="l">
              <a:lnSpc>
                <a:spcPct val="100000"/>
              </a:lnSpc>
              <a:spcBef>
                <a:spcPts val="0"/>
              </a:spcBef>
              <a:spcAft>
                <a:spcPts val="0"/>
              </a:spcAft>
              <a:buClr>
                <a:schemeClr val="dk1"/>
              </a:buClr>
              <a:buSzPts val="1200"/>
              <a:buFont typeface="Calibri"/>
              <a:buChar char="•"/>
            </a:pPr>
            <a:r>
              <a:rPr i="1" lang="en-US"/>
              <a:t>Look at pages 188 and 189. What details does the author give us here? She tells us about specific ways to exercise. </a:t>
            </a:r>
            <a:endParaRPr i="1"/>
          </a:p>
          <a:p>
            <a:pPr indent="-213358" lvl="1" marL="676656" rtl="0" algn="l">
              <a:lnSpc>
                <a:spcPct val="100000"/>
              </a:lnSpc>
              <a:spcBef>
                <a:spcPts val="0"/>
              </a:spcBef>
              <a:spcAft>
                <a:spcPts val="0"/>
              </a:spcAft>
              <a:buClr>
                <a:schemeClr val="dk1"/>
              </a:buClr>
              <a:buSzPts val="1200"/>
              <a:buFont typeface="Calibri"/>
              <a:buChar char="•"/>
            </a:pPr>
            <a:r>
              <a:rPr i="1" lang="en-US"/>
              <a:t>Look at the pictures on these pages. Can you identify any details in the pictures that help us understand more about exercise? Do any of the pictures support details in the text? </a:t>
            </a:r>
            <a:endParaRPr i="1"/>
          </a:p>
          <a:p>
            <a:pPr indent="-213358" lvl="1" marL="676656" rtl="0" algn="l">
              <a:lnSpc>
                <a:spcPct val="100000"/>
              </a:lnSpc>
              <a:spcBef>
                <a:spcPts val="0"/>
              </a:spcBef>
              <a:spcAft>
                <a:spcPts val="0"/>
              </a:spcAft>
              <a:buClr>
                <a:schemeClr val="dk1"/>
              </a:buClr>
              <a:buSzPts val="1200"/>
              <a:buFont typeface="Calibri"/>
              <a:buChar char="•"/>
            </a:pPr>
            <a:r>
              <a:rPr i="1" lang="en-US"/>
              <a:t>Look at the pictures on the Close Read note on page 189. </a:t>
            </a:r>
            <a:r>
              <a:rPr lang="en-US"/>
              <a:t>Ask them to evaluate the details included in the pictures and text by deciding if the detail was helpful. Have students highlight the most important details. </a:t>
            </a:r>
            <a:endParaRPr/>
          </a:p>
        </p:txBody>
      </p:sp>
      <p:sp>
        <p:nvSpPr>
          <p:cNvPr id="736" name="Google Shape;736;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5da127523e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g25da127523e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30200" lvl="1" marL="1028700" rtl="0" algn="l">
              <a:lnSpc>
                <a:spcPct val="100000"/>
              </a:lnSpc>
              <a:spcBef>
                <a:spcPts val="0"/>
              </a:spcBef>
              <a:spcAft>
                <a:spcPts val="0"/>
              </a:spcAft>
              <a:buClr>
                <a:schemeClr val="dk1"/>
              </a:buClr>
              <a:buSzPts val="1200"/>
              <a:buFont typeface="Calibri"/>
              <a:buAutoNum type="arabicPeriod"/>
            </a:pPr>
            <a:r>
              <a:rPr lang="en-US"/>
              <a:t>Look at pages 186 and 187. Here the author is telling us why exercise is good. She is giving reasons, or evidence, to support her claim. Point out to students the Close Read note on p. 187 in the </a:t>
            </a:r>
            <a:r>
              <a:rPr i="1" lang="en-US"/>
              <a:t>Student Interactive</a:t>
            </a:r>
            <a:r>
              <a:rPr lang="en-US"/>
              <a:t>. Have them underline the reasons the author gives. </a:t>
            </a:r>
            <a:endParaRPr/>
          </a:p>
          <a:p>
            <a:pPr indent="-254000" lvl="0" marL="571500" rtl="0" algn="l">
              <a:lnSpc>
                <a:spcPct val="100000"/>
              </a:lnSpc>
              <a:spcBef>
                <a:spcPts val="0"/>
              </a:spcBef>
              <a:spcAft>
                <a:spcPts val="0"/>
              </a:spcAft>
              <a:buClr>
                <a:schemeClr val="dk1"/>
              </a:buClr>
              <a:buSzPts val="1200"/>
              <a:buFont typeface="Calibri"/>
              <a:buNone/>
            </a:pPr>
            <a:r>
              <a:t/>
            </a:r>
            <a:endParaRPr/>
          </a:p>
        </p:txBody>
      </p:sp>
      <p:sp>
        <p:nvSpPr>
          <p:cNvPr id="748" name="Google Shape;748;g25da127523e_0_1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25da127523e_0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g25da127523e_0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Clr>
                <a:schemeClr val="dk1"/>
              </a:buClr>
              <a:buSzPts val="1200"/>
              <a:buFont typeface="Calibri"/>
              <a:buAutoNum type="arabicPeriod"/>
            </a:pPr>
            <a:r>
              <a:rPr lang="en-US"/>
              <a:t>Remind students that the author wants readers to know that they should exercise. Read aloud the question in the Close Read box. Ask students to find the important details on pp. 188–189. DOK 2</a:t>
            </a:r>
            <a:endParaRPr b="1"/>
          </a:p>
        </p:txBody>
      </p:sp>
      <p:sp>
        <p:nvSpPr>
          <p:cNvPr id="761" name="Google Shape;761;g25da127523e_0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use the strategies for finding important details.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complete the My Turn activity on p. 195 in the </a:t>
            </a:r>
            <a:r>
              <a:rPr i="1" lang="en-US"/>
              <a:t>Student Interactive</a:t>
            </a:r>
            <a:r>
              <a:rPr lang="en-US"/>
              <a:t>. Have them share their drawings with the class and explain the importance of the details drawn. </a:t>
            </a:r>
            <a:endParaRPr/>
          </a:p>
        </p:txBody>
      </p:sp>
      <p:sp>
        <p:nvSpPr>
          <p:cNvPr id="774" name="Google Shape;774;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Celebrating student writing is an essential part in growing your students’ confidence and writing ability. While students perform at different levels, it is important to celebrate everyone’s progress. Students will be motivated to write throughout the unit if they have a goal to work toward.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you will celebrate your writing by reading it aloud to the class. Before reading their books, students should introduce themselves and share the title of their book. Using a book you have written or a stack text, model the way you would present your book. </a:t>
            </a:r>
            <a:r>
              <a:rPr i="1" lang="en-US"/>
              <a:t>My name is Mr./Mrs./Ms. _____. Today I would like to share with you the book I have written, called _____. </a:t>
            </a:r>
            <a:r>
              <a:rPr lang="en-US"/>
              <a:t>Then read the book aloud, speaking slowly and clearly.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When you are finished reading, say: </a:t>
            </a:r>
            <a:r>
              <a:rPr i="1" lang="en-US"/>
              <a:t>When you read your book, make sure you speak slowly and clearly so we can hear you. The rest of the class and I will listen without talking. </a:t>
            </a:r>
            <a:endParaRPr i="1"/>
          </a:p>
        </p:txBody>
      </p:sp>
      <p:sp>
        <p:nvSpPr>
          <p:cNvPr id="787" name="Google Shape;787;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share their writing with the class. Prompt students to ask questions and provide positive feedback or suggestions. </a:t>
            </a:r>
            <a:endParaRPr/>
          </a:p>
          <a:p>
            <a:pPr indent="-330200" lvl="1" marL="1028700" rtl="0" algn="l">
              <a:lnSpc>
                <a:spcPct val="100000"/>
              </a:lnSpc>
              <a:spcBef>
                <a:spcPts val="0"/>
              </a:spcBef>
              <a:spcAft>
                <a:spcPts val="0"/>
              </a:spcAft>
              <a:buClr>
                <a:schemeClr val="dk1"/>
              </a:buClr>
              <a:buSzPts val="1200"/>
              <a:buFont typeface="Arial"/>
              <a:buChar char="•"/>
            </a:pPr>
            <a:r>
              <a:rPr b="1" lang="en-US"/>
              <a:t>Modeled </a:t>
            </a:r>
            <a:r>
              <a:rPr lang="en-US"/>
              <a:t>Do a Think Aloud to model how to reflect on the process of writing a list book. </a:t>
            </a:r>
            <a:endParaRPr/>
          </a:p>
          <a:p>
            <a:pPr indent="-330200" lvl="1" marL="1028700" rtl="0" algn="l">
              <a:lnSpc>
                <a:spcPct val="100000"/>
              </a:lnSpc>
              <a:spcBef>
                <a:spcPts val="0"/>
              </a:spcBef>
              <a:spcAft>
                <a:spcPts val="0"/>
              </a:spcAft>
              <a:buClr>
                <a:schemeClr val="dk1"/>
              </a:buClr>
              <a:buSzPts val="1200"/>
              <a:buFont typeface="Arial"/>
              <a:buChar char="•"/>
            </a:pPr>
            <a:r>
              <a:rPr b="1" lang="en-US"/>
              <a:t>Shared </a:t>
            </a:r>
            <a:r>
              <a:rPr lang="en-US"/>
              <a:t>Ask questions to help students discuss their work. Transcribe their answers. </a:t>
            </a:r>
            <a:endParaRPr/>
          </a:p>
          <a:p>
            <a:pPr indent="-330200" lvl="1" marL="1028700" rtl="0" algn="l">
              <a:lnSpc>
                <a:spcPct val="100000"/>
              </a:lnSpc>
              <a:spcBef>
                <a:spcPts val="0"/>
              </a:spcBef>
              <a:spcAft>
                <a:spcPts val="0"/>
              </a:spcAft>
              <a:buClr>
                <a:schemeClr val="dk1"/>
              </a:buClr>
              <a:buSzPts val="1200"/>
              <a:buFont typeface="Arial"/>
              <a:buChar char="•"/>
            </a:pPr>
            <a:r>
              <a:rPr b="1" lang="en-US"/>
              <a:t>Guided </a:t>
            </a:r>
            <a:r>
              <a:rPr lang="en-US"/>
              <a:t>Ask students guiding questions to help them reflect on the process they used to write a list book. </a:t>
            </a:r>
            <a:endParaRPr/>
          </a:p>
          <a:p>
            <a:pPr indent="-228600" lvl="0" marL="228600" rtl="0" algn="l">
              <a:lnSpc>
                <a:spcPct val="100000"/>
              </a:lnSpc>
              <a:spcBef>
                <a:spcPts val="0"/>
              </a:spcBef>
              <a:spcAft>
                <a:spcPts val="0"/>
              </a:spcAft>
              <a:buClr>
                <a:schemeClr val="dk1"/>
              </a:buClr>
              <a:buSzPts val="1200"/>
              <a:buAutoNum type="arabicPeriod"/>
            </a:pPr>
            <a:r>
              <a:rPr lang="en-US"/>
              <a:t>As students write, use the conference prompts in the Teacher’s Edition or Resource Download Center to provide support. </a:t>
            </a:r>
            <a:r>
              <a:rPr b="1" lang="en-US"/>
              <a:t>Click path: Table of Contents -&gt; Resource Download Center -&gt; Writing Workshop Conference Notes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Intervention Refer to the </a:t>
            </a:r>
            <a:r>
              <a:rPr i="1" lang="en-US"/>
              <a:t>Small Group Guide </a:t>
            </a:r>
            <a:r>
              <a:rPr lang="en-US"/>
              <a:t>for support.</a:t>
            </a:r>
            <a:endParaRPr/>
          </a:p>
        </p:txBody>
      </p:sp>
      <p:sp>
        <p:nvSpPr>
          <p:cNvPr id="799" name="Google Shape;799;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AutoNum type="arabicPeriod"/>
            </a:pPr>
            <a:r>
              <a:rPr lang="en-US"/>
              <a:t>Have students turn to p. 169 in the </a:t>
            </a:r>
            <a:r>
              <a:rPr i="1" lang="en-US"/>
              <a:t>Student Interactive </a:t>
            </a:r>
            <a:r>
              <a:rPr lang="en-US"/>
              <a:t>and trace the letters on the first line with their finger</a:t>
            </a:r>
            <a:r>
              <a:rPr i="1" lang="en-US"/>
              <a:t>. </a:t>
            </a:r>
            <a:r>
              <a:rPr lang="en-US"/>
              <a:t>Tell students they will circle the picture words that have the sound for </a:t>
            </a:r>
            <a:r>
              <a:rPr i="1" lang="en-US"/>
              <a:t>e </a:t>
            </a:r>
            <a:r>
              <a:rPr lang="en-US"/>
              <a:t>in the middle. Have students point to the first picture. Say the sounds in the word </a:t>
            </a:r>
            <a:r>
              <a:rPr i="1" lang="en-US"/>
              <a:t>net </a:t>
            </a:r>
            <a:r>
              <a:rPr lang="en-US"/>
              <a:t>with me: </a:t>
            </a:r>
            <a:r>
              <a:rPr i="1" lang="en-US"/>
              <a:t>/n/ /e/ /t/. Does net have the sound /e/? Yes, it does, so we will circle the picture. </a:t>
            </a:r>
            <a:endParaRPr i="1"/>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AutoNum type="arabicPeriod"/>
            </a:pPr>
            <a:r>
              <a:rPr lang="en-US"/>
              <a:t>Name the rest of the picture words on the page with students and have them complete the activity to identify and match the sound /e/ with the letters </a:t>
            </a:r>
            <a:r>
              <a:rPr i="1" lang="en-US"/>
              <a:t>Ee.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41" name="Google Shape;14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apply what they have learned about future verbs by completing the My Turn activity on p. 200 in the </a:t>
            </a:r>
            <a:r>
              <a:rPr i="1" lang="en-US"/>
              <a:t>Student Interactive</a:t>
            </a:r>
            <a:r>
              <a:rPr lang="en-US"/>
              <a:t>. </a:t>
            </a:r>
            <a:endParaRPr/>
          </a:p>
        </p:txBody>
      </p:sp>
      <p:sp>
        <p:nvSpPr>
          <p:cNvPr id="811" name="Google Shape;811;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3" name="Google Shape;823;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words that have the same middle and ending sounds rhyme. </a:t>
            </a:r>
            <a:r>
              <a:rPr i="1" lang="en-US"/>
              <a:t>The words wet and yet rhyme. They both have the middle and ending sounds /e/ /t/. </a:t>
            </a:r>
            <a:endParaRPr i="1"/>
          </a:p>
          <a:p>
            <a:pPr indent="-228600" lvl="0" marL="228600" rtl="0" algn="l">
              <a:lnSpc>
                <a:spcPct val="100000"/>
              </a:lnSpc>
              <a:spcBef>
                <a:spcPts val="0"/>
              </a:spcBef>
              <a:spcAft>
                <a:spcPts val="0"/>
              </a:spcAft>
              <a:buClr>
                <a:schemeClr val="dk1"/>
              </a:buClr>
              <a:buSzPts val="1200"/>
              <a:buFont typeface="Calibri"/>
              <a:buAutoNum type="arabicPeriod"/>
            </a:pPr>
            <a:r>
              <a:rPr lang="en-US"/>
              <a:t>Display the </a:t>
            </a:r>
            <a:r>
              <a:rPr i="1" lang="en-US"/>
              <a:t>red </a:t>
            </a:r>
            <a:r>
              <a:rPr lang="en-US"/>
              <a:t>Picture Card. </a:t>
            </a:r>
            <a:r>
              <a:rPr i="1" lang="en-US"/>
              <a:t>This is the color red. Say red with me: /r/ /e/ /d/, red. What is the middle sound in red? (/e/ ) What is the ending sound? (/d/).</a:t>
            </a:r>
            <a:r>
              <a:rPr lang="en-US"/>
              <a:t> Then hold up the </a:t>
            </a:r>
            <a:r>
              <a:rPr i="1" lang="en-US"/>
              <a:t>bed </a:t>
            </a:r>
            <a:r>
              <a:rPr lang="en-US"/>
              <a:t>Picture Card. </a:t>
            </a:r>
            <a:r>
              <a:rPr i="1" lang="en-US"/>
              <a:t>This is a picture of a bed. Bed rhymes with red. They both have the sound /e/ in the middle and the sound /d/ at the end. What other words can you think of that rhyme with bed and red?</a:t>
            </a:r>
            <a:r>
              <a:rPr lang="en-US"/>
              <a:t> (Possible responses are </a:t>
            </a:r>
            <a:r>
              <a:rPr i="1" lang="en-US"/>
              <a:t>fed, Ted, Jed, Ned, led, </a:t>
            </a:r>
            <a:r>
              <a:rPr lang="en-US"/>
              <a:t>and </a:t>
            </a:r>
            <a:r>
              <a:rPr i="1" lang="en-US"/>
              <a:t>wed</a:t>
            </a:r>
            <a:r>
              <a:rPr lang="en-US"/>
              <a:t>.) </a:t>
            </a:r>
            <a:r>
              <a:rPr b="1" lang="en-US"/>
              <a:t>Click path -&gt; Table of Contents -&gt; Unit 2 Week 5 Persuasive Text-&gt; Lesson 3</a:t>
            </a:r>
            <a:endParaRPr/>
          </a:p>
        </p:txBody>
      </p:sp>
      <p:sp>
        <p:nvSpPr>
          <p:cNvPr id="834" name="Google Shape;834;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Write the letters </a:t>
            </a:r>
            <a:r>
              <a:rPr i="1" lang="en-US"/>
              <a:t>Ee, Ww, </a:t>
            </a:r>
            <a:r>
              <a:rPr lang="en-US"/>
              <a:t>and </a:t>
            </a:r>
            <a:r>
              <a:rPr i="1" lang="en-US"/>
              <a:t>Yy </a:t>
            </a:r>
            <a:r>
              <a:rPr lang="en-US"/>
              <a:t>on the board</a:t>
            </a:r>
            <a:r>
              <a:rPr i="1" lang="en-US"/>
              <a:t>. </a:t>
            </a:r>
            <a:r>
              <a:rPr lang="en-US"/>
              <a:t>Have students identify the letters as you point to them. Then review the sound for each letter: </a:t>
            </a:r>
            <a:r>
              <a:rPr i="1" lang="en-US"/>
              <a:t>e </a:t>
            </a:r>
            <a:r>
              <a:rPr lang="en-US"/>
              <a:t>/e/, </a:t>
            </a:r>
            <a:r>
              <a:rPr i="1" lang="en-US"/>
              <a:t>w</a:t>
            </a:r>
            <a:r>
              <a:rPr lang="en-US"/>
              <a:t>/w/, </a:t>
            </a:r>
            <a:r>
              <a:rPr i="1" lang="en-US"/>
              <a:t>y</a:t>
            </a:r>
            <a:r>
              <a:rPr lang="en-US"/>
              <a:t>/y/. Ask students to say the sound as you point to each letter.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Write the words </a:t>
            </a:r>
            <a:r>
              <a:rPr i="1" lang="en-US"/>
              <a:t>wet </a:t>
            </a:r>
            <a:r>
              <a:rPr lang="en-US"/>
              <a:t>and </a:t>
            </a:r>
            <a:r>
              <a:rPr i="1" lang="en-US"/>
              <a:t>yet </a:t>
            </a:r>
            <a:r>
              <a:rPr lang="en-US"/>
              <a:t>on the board. The word </a:t>
            </a:r>
            <a:r>
              <a:rPr i="1" lang="en-US"/>
              <a:t>wet </a:t>
            </a:r>
            <a:r>
              <a:rPr lang="en-US"/>
              <a:t>starts with the consonant </a:t>
            </a:r>
            <a:r>
              <a:rPr i="1" lang="en-US"/>
              <a:t>w </a:t>
            </a:r>
            <a:r>
              <a:rPr lang="en-US"/>
              <a:t>and has the short </a:t>
            </a:r>
            <a:r>
              <a:rPr i="1" lang="en-US"/>
              <a:t>e </a:t>
            </a:r>
            <a:r>
              <a:rPr lang="en-US"/>
              <a:t>sound in the middle. The word </a:t>
            </a:r>
            <a:r>
              <a:rPr i="1" lang="en-US"/>
              <a:t>yet </a:t>
            </a:r>
            <a:r>
              <a:rPr lang="en-US"/>
              <a:t>starts with the consonant </a:t>
            </a:r>
            <a:r>
              <a:rPr i="1" lang="en-US"/>
              <a:t>y </a:t>
            </a:r>
            <a:r>
              <a:rPr lang="en-US"/>
              <a:t>and has the short </a:t>
            </a:r>
            <a:r>
              <a:rPr i="1" lang="en-US"/>
              <a:t>e </a:t>
            </a:r>
            <a:r>
              <a:rPr lang="en-US"/>
              <a:t>sound in the middle. Have students repeat the words after you.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Give each student three index cards. Ask students to write </a:t>
            </a:r>
            <a:r>
              <a:rPr i="1" lang="en-US"/>
              <a:t>Ee </a:t>
            </a:r>
            <a:r>
              <a:rPr lang="en-US"/>
              <a:t>on one card, </a:t>
            </a:r>
            <a:r>
              <a:rPr i="1" lang="en-US"/>
              <a:t>Ww </a:t>
            </a:r>
            <a:r>
              <a:rPr lang="en-US"/>
              <a:t>on one card, and </a:t>
            </a:r>
            <a:r>
              <a:rPr i="1" lang="en-US"/>
              <a:t>Yy </a:t>
            </a:r>
            <a:r>
              <a:rPr lang="en-US"/>
              <a:t>on one card. Then write the word </a:t>
            </a:r>
            <a:r>
              <a:rPr i="1" lang="en-US"/>
              <a:t>web </a:t>
            </a:r>
            <a:r>
              <a:rPr lang="en-US"/>
              <a:t>on the board. We will read this word together. Hold up the </a:t>
            </a:r>
            <a:r>
              <a:rPr i="1" lang="en-US"/>
              <a:t>Ww </a:t>
            </a:r>
            <a:r>
              <a:rPr lang="en-US"/>
              <a:t>card if you hear the sound /w/. Hold up the </a:t>
            </a:r>
            <a:r>
              <a:rPr i="1" lang="en-US"/>
              <a:t>Ee </a:t>
            </a:r>
            <a:r>
              <a:rPr lang="en-US"/>
              <a:t>card if you hear the sound /e/. Hold up the </a:t>
            </a:r>
            <a:r>
              <a:rPr i="1" lang="en-US"/>
              <a:t>Yy </a:t>
            </a:r>
            <a:r>
              <a:rPr lang="en-US"/>
              <a:t>card if you hear the sound /y/. Repeat with the words </a:t>
            </a:r>
            <a:r>
              <a:rPr i="1" lang="en-US"/>
              <a:t>red, yet, wig, </a:t>
            </a:r>
            <a:r>
              <a:rPr lang="en-US"/>
              <a:t>and </a:t>
            </a:r>
            <a:r>
              <a:rPr i="1" lang="en-US"/>
              <a:t>yak</a:t>
            </a:r>
            <a:r>
              <a:rPr lang="en-US"/>
              <a:t>.</a:t>
            </a:r>
            <a:endParaRPr/>
          </a:p>
          <a:p>
            <a:pPr indent="-254000" lvl="0" marL="571500" rtl="0" algn="l">
              <a:lnSpc>
                <a:spcPct val="100000"/>
              </a:lnSpc>
              <a:spcBef>
                <a:spcPts val="0"/>
              </a:spcBef>
              <a:spcAft>
                <a:spcPts val="0"/>
              </a:spcAft>
              <a:buSzPts val="1400"/>
              <a:buFont typeface="Arial"/>
              <a:buNone/>
            </a:pPr>
            <a:r>
              <a:t/>
            </a:r>
            <a:endParaRPr/>
          </a:p>
          <a:p>
            <a:pPr indent="-254000" lvl="0" marL="571500" rtl="0" algn="l">
              <a:lnSpc>
                <a:spcPct val="100000"/>
              </a:lnSpc>
              <a:spcBef>
                <a:spcPts val="0"/>
              </a:spcBef>
              <a:spcAft>
                <a:spcPts val="0"/>
              </a:spcAft>
              <a:buSzPts val="1400"/>
              <a:buFont typeface="Arial"/>
              <a:buNone/>
            </a:pPr>
            <a:r>
              <a:t/>
            </a:r>
            <a:endParaRPr/>
          </a:p>
        </p:txBody>
      </p:sp>
      <p:sp>
        <p:nvSpPr>
          <p:cNvPr id="846" name="Google Shape;846;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25da127523e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g25da127523e_0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turn to p. 178 in the </a:t>
            </a:r>
            <a:r>
              <a:rPr i="1" lang="en-US"/>
              <a:t>Student Interactive. </a:t>
            </a:r>
            <a:r>
              <a:rPr lang="en-US"/>
              <a:t>Have them identify the beginning sound in </a:t>
            </a:r>
            <a:r>
              <a:rPr i="1" lang="en-US"/>
              <a:t>yo-yo </a:t>
            </a:r>
            <a:r>
              <a:rPr lang="en-US"/>
              <a:t>and underline the words in the row that begin with the letter for that sound. Continue with </a:t>
            </a:r>
            <a:r>
              <a:rPr i="1" lang="en-US"/>
              <a:t>wagon </a:t>
            </a:r>
            <a:r>
              <a:rPr lang="en-US"/>
              <a:t>and </a:t>
            </a:r>
            <a:r>
              <a:rPr i="1" lang="en-US"/>
              <a:t>ten. </a:t>
            </a:r>
            <a:r>
              <a:rPr lang="en-US"/>
              <a:t>Then have students use letter-sound relationships to decode the words.</a:t>
            </a:r>
            <a:endParaRPr/>
          </a:p>
          <a:p>
            <a:pPr indent="-254000" lvl="0" marL="571500" rtl="0" algn="l">
              <a:lnSpc>
                <a:spcPct val="100000"/>
              </a:lnSpc>
              <a:spcBef>
                <a:spcPts val="0"/>
              </a:spcBef>
              <a:spcAft>
                <a:spcPts val="0"/>
              </a:spcAft>
              <a:buSzPts val="1400"/>
              <a:buFont typeface="Arial"/>
              <a:buNone/>
            </a:pPr>
            <a:r>
              <a:t/>
            </a:r>
            <a:endParaRPr/>
          </a:p>
          <a:p>
            <a:pPr indent="-254000" lvl="0" marL="571500" rtl="0" algn="l">
              <a:lnSpc>
                <a:spcPct val="100000"/>
              </a:lnSpc>
              <a:spcBef>
                <a:spcPts val="0"/>
              </a:spcBef>
              <a:spcAft>
                <a:spcPts val="0"/>
              </a:spcAft>
              <a:buSzPts val="1400"/>
              <a:buFont typeface="Arial"/>
              <a:buNone/>
            </a:pPr>
            <a:r>
              <a:t/>
            </a:r>
            <a:endParaRPr/>
          </a:p>
        </p:txBody>
      </p:sp>
      <p:sp>
        <p:nvSpPr>
          <p:cNvPr id="859" name="Google Shape;859;g25da127523e_0_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5da127523e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g25da127523e_0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look at p. 179 in the </a:t>
            </a:r>
            <a:r>
              <a:rPr i="1" lang="en-US"/>
              <a:t>Student Interactive. </a:t>
            </a:r>
            <a:r>
              <a:rPr lang="en-US"/>
              <a:t>Have partners read the sentences on the page.</a:t>
            </a:r>
            <a:endParaRPr/>
          </a:p>
          <a:p>
            <a:pPr indent="-254000" lvl="0" marL="571500" rtl="0" algn="l">
              <a:lnSpc>
                <a:spcPct val="100000"/>
              </a:lnSpc>
              <a:spcBef>
                <a:spcPts val="0"/>
              </a:spcBef>
              <a:spcAft>
                <a:spcPts val="0"/>
              </a:spcAft>
              <a:buSzPts val="1400"/>
              <a:buFont typeface="Arial"/>
              <a:buNone/>
            </a:pPr>
            <a:r>
              <a:t/>
            </a:r>
            <a:endParaRPr/>
          </a:p>
          <a:p>
            <a:pPr indent="-254000" lvl="0" marL="571500" rtl="0" algn="l">
              <a:lnSpc>
                <a:spcPct val="100000"/>
              </a:lnSpc>
              <a:spcBef>
                <a:spcPts val="0"/>
              </a:spcBef>
              <a:spcAft>
                <a:spcPts val="0"/>
              </a:spcAft>
              <a:buSzPts val="1400"/>
              <a:buFont typeface="Arial"/>
              <a:buNone/>
            </a:pPr>
            <a:r>
              <a:t/>
            </a:r>
            <a:endParaRPr/>
          </a:p>
        </p:txBody>
      </p:sp>
      <p:sp>
        <p:nvSpPr>
          <p:cNvPr id="872" name="Google Shape;872;g25da127523e_0_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Remind students that high-frequency words are words that appear over and over in texts. Remind them they will be learning many high-frequency words this year and knowing these words will help them become better readers. Say the word </a:t>
            </a:r>
            <a:r>
              <a:rPr i="1" lang="en-US"/>
              <a:t>go </a:t>
            </a:r>
            <a:r>
              <a:rPr lang="en-US"/>
              <a:t>and ask students what letters spells the word. Have students </a:t>
            </a:r>
            <a:endParaRPr/>
          </a:p>
          <a:p>
            <a:pPr indent="-332232" lvl="1" marL="795528" rtl="0" algn="l">
              <a:lnSpc>
                <a:spcPct val="100000"/>
              </a:lnSpc>
              <a:spcBef>
                <a:spcPts val="0"/>
              </a:spcBef>
              <a:spcAft>
                <a:spcPts val="0"/>
              </a:spcAft>
              <a:buClr>
                <a:schemeClr val="dk1"/>
              </a:buClr>
              <a:buSzPts val="1200"/>
              <a:buFont typeface="Calibri"/>
              <a:buChar char="•"/>
            </a:pPr>
            <a:r>
              <a:rPr lang="en-US"/>
              <a:t>say the letters as you write them on the board. </a:t>
            </a:r>
            <a:endParaRPr/>
          </a:p>
          <a:p>
            <a:pPr indent="-332232" lvl="1" marL="795528" rtl="0" algn="l">
              <a:lnSpc>
                <a:spcPct val="100000"/>
              </a:lnSpc>
              <a:spcBef>
                <a:spcPts val="0"/>
              </a:spcBef>
              <a:spcAft>
                <a:spcPts val="0"/>
              </a:spcAft>
              <a:buClr>
                <a:schemeClr val="dk1"/>
              </a:buClr>
              <a:buSzPts val="1200"/>
              <a:buFont typeface="Calibri"/>
              <a:buChar char="•"/>
            </a:pPr>
            <a:r>
              <a:rPr lang="en-US"/>
              <a:t>say and spell the word, doing a silent cheer for each letter. </a:t>
            </a:r>
            <a:endParaRPr/>
          </a:p>
          <a:p>
            <a:pPr indent="-332232" lvl="1" marL="795528" rtl="0" algn="l">
              <a:lnSpc>
                <a:spcPct val="100000"/>
              </a:lnSpc>
              <a:spcBef>
                <a:spcPts val="0"/>
              </a:spcBef>
              <a:spcAft>
                <a:spcPts val="0"/>
              </a:spcAft>
              <a:buClr>
                <a:schemeClr val="dk1"/>
              </a:buClr>
              <a:buSzPts val="1200"/>
              <a:buFont typeface="Calibri"/>
              <a:buChar char="•"/>
            </a:pPr>
            <a:r>
              <a:rPr lang="en-US"/>
              <a:t>repeat with </a:t>
            </a:r>
            <a:r>
              <a:rPr i="1" lang="en-US"/>
              <a:t>from </a:t>
            </a:r>
            <a:r>
              <a:rPr lang="en-US"/>
              <a:t>and </a:t>
            </a:r>
            <a:r>
              <a:rPr i="1" lang="en-US"/>
              <a:t>yellow. </a:t>
            </a:r>
            <a:endParaRPr/>
          </a:p>
        </p:txBody>
      </p:sp>
      <p:sp>
        <p:nvSpPr>
          <p:cNvPr id="885" name="Google Shape;885;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Explain to students that there are many ways to respond to something you read and make connections between a text and your own life. Writing or drawing about the connections to your own life experiences can make the text more meaningful to a reader. </a:t>
            </a:r>
            <a:endParaRPr/>
          </a:p>
          <a:p>
            <a:pPr indent="-332232" lvl="1" marL="795528" rtl="0" algn="l">
              <a:lnSpc>
                <a:spcPct val="100000"/>
              </a:lnSpc>
              <a:spcBef>
                <a:spcPts val="0"/>
              </a:spcBef>
              <a:spcAft>
                <a:spcPts val="0"/>
              </a:spcAft>
              <a:buClr>
                <a:schemeClr val="dk1"/>
              </a:buClr>
              <a:buSzPts val="1200"/>
              <a:buFont typeface="Calibri"/>
              <a:buChar char="•"/>
            </a:pPr>
            <a:r>
              <a:rPr i="1" lang="en-US"/>
              <a:t>Readers can draw connections between a text and past experiences. </a:t>
            </a:r>
            <a:endParaRPr i="1"/>
          </a:p>
          <a:p>
            <a:pPr indent="-332232" lvl="1" marL="795528" rtl="0" algn="l">
              <a:lnSpc>
                <a:spcPct val="100000"/>
              </a:lnSpc>
              <a:spcBef>
                <a:spcPts val="0"/>
              </a:spcBef>
              <a:spcAft>
                <a:spcPts val="0"/>
              </a:spcAft>
              <a:buClr>
                <a:schemeClr val="dk1"/>
              </a:buClr>
              <a:buSzPts val="1200"/>
              <a:buFont typeface="Calibri"/>
              <a:buChar char="•"/>
            </a:pPr>
            <a:r>
              <a:rPr i="1" lang="en-US"/>
              <a:t>Readers can also draw connections between a text and experiences they would like to have. </a:t>
            </a:r>
            <a:endParaRPr i="1"/>
          </a:p>
          <a:p>
            <a:pPr indent="-332232" lvl="1" marL="795528" rtl="0" algn="l">
              <a:lnSpc>
                <a:spcPct val="100000"/>
              </a:lnSpc>
              <a:spcBef>
                <a:spcPts val="0"/>
              </a:spcBef>
              <a:spcAft>
                <a:spcPts val="0"/>
              </a:spcAft>
              <a:buClr>
                <a:schemeClr val="dk1"/>
              </a:buClr>
              <a:buSzPts val="1200"/>
              <a:buFont typeface="Calibri"/>
              <a:buChar char="•"/>
            </a:pPr>
            <a:r>
              <a:rPr i="1" lang="en-US"/>
              <a:t>Readers can also make connections between the different texts they read, to find new ways of considering a topic. </a:t>
            </a:r>
            <a:endParaRPr i="1"/>
          </a:p>
          <a:p>
            <a:pPr indent="-228600" lvl="0" marL="228600" rtl="0" algn="l">
              <a:lnSpc>
                <a:spcPct val="100000"/>
              </a:lnSpc>
              <a:spcBef>
                <a:spcPts val="0"/>
              </a:spcBef>
              <a:spcAft>
                <a:spcPts val="0"/>
              </a:spcAft>
              <a:buClr>
                <a:schemeClr val="dk1"/>
              </a:buClr>
              <a:buSzPts val="1200"/>
              <a:buFont typeface="Calibri"/>
              <a:buAutoNum type="arabicPeriod"/>
            </a:pPr>
            <a:r>
              <a:rPr lang="en-US"/>
              <a:t>Remind students that they read a short persuasive text about joining a soccer team on p. 180 in the </a:t>
            </a:r>
            <a:r>
              <a:rPr i="1" lang="en-US"/>
              <a:t>Student Interactive. </a:t>
            </a:r>
            <a:r>
              <a:rPr lang="en-US"/>
              <a:t>Tell them </a:t>
            </a:r>
            <a:endParaRPr/>
          </a:p>
          <a:p>
            <a:pPr indent="-332232" lvl="1" marL="795528" rtl="0" algn="l">
              <a:lnSpc>
                <a:spcPct val="100000"/>
              </a:lnSpc>
              <a:spcBef>
                <a:spcPts val="0"/>
              </a:spcBef>
              <a:spcAft>
                <a:spcPts val="0"/>
              </a:spcAft>
              <a:buClr>
                <a:schemeClr val="dk1"/>
              </a:buClr>
              <a:buSzPts val="1200"/>
              <a:buFont typeface="Calibri"/>
              <a:buChar char="•"/>
            </a:pPr>
            <a:r>
              <a:rPr i="1" lang="en-US"/>
              <a:t>that this short text can be connected to their lives. </a:t>
            </a:r>
            <a:endParaRPr i="1"/>
          </a:p>
          <a:p>
            <a:pPr indent="-332232" lvl="1" marL="795528" rtl="0" algn="l">
              <a:lnSpc>
                <a:spcPct val="100000"/>
              </a:lnSpc>
              <a:spcBef>
                <a:spcPts val="0"/>
              </a:spcBef>
              <a:spcAft>
                <a:spcPts val="0"/>
              </a:spcAft>
              <a:buClr>
                <a:schemeClr val="dk1"/>
              </a:buClr>
              <a:buSzPts val="1200"/>
              <a:buFont typeface="Calibri"/>
              <a:buChar char="•"/>
            </a:pPr>
            <a:r>
              <a:rPr i="1" lang="en-US"/>
              <a:t>Can I connect this text to my own life or experiences? I have played on a soccer team before. I got lots of exercise and had fun with my friends. My own life experiences make me think that the author is correct—that it is good to join a soccer team! </a:t>
            </a:r>
            <a:endParaRPr i="1"/>
          </a:p>
          <a:p>
            <a:pPr indent="-332232" lvl="1" marL="795528" rtl="0" algn="l">
              <a:lnSpc>
                <a:spcPct val="100000"/>
              </a:lnSpc>
              <a:spcBef>
                <a:spcPts val="0"/>
              </a:spcBef>
              <a:spcAft>
                <a:spcPts val="0"/>
              </a:spcAft>
              <a:buClr>
                <a:schemeClr val="dk1"/>
              </a:buClr>
              <a:buSzPts val="1200"/>
              <a:buFont typeface="Calibri"/>
              <a:buChar char="•"/>
            </a:pPr>
            <a:r>
              <a:rPr i="1" lang="en-US"/>
              <a:t>How does this text compare to Run, Jump, and Swim? Which text is more persuasive? </a:t>
            </a:r>
            <a:endParaRPr i="1"/>
          </a:p>
          <a:p>
            <a:pPr indent="-139700" lvl="0" marL="228600" rtl="0" algn="l">
              <a:lnSpc>
                <a:spcPct val="100000"/>
              </a:lnSpc>
              <a:spcBef>
                <a:spcPts val="0"/>
              </a:spcBef>
              <a:spcAft>
                <a:spcPts val="0"/>
              </a:spcAft>
              <a:buSzPts val="1200"/>
              <a:buFont typeface="Calibri"/>
              <a:buNone/>
            </a:pPr>
            <a:r>
              <a:t/>
            </a:r>
            <a:endParaRPr i="1"/>
          </a:p>
        </p:txBody>
      </p:sp>
      <p:sp>
        <p:nvSpPr>
          <p:cNvPr id="898" name="Google Shape;898;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use the strategies for comparing texts and making connections between a text and their own lives and experiences.</a:t>
            </a:r>
            <a:endParaRPr/>
          </a:p>
          <a:p>
            <a:pPr indent="-228600" lvl="0" marL="228600" rtl="0" algn="l">
              <a:lnSpc>
                <a:spcPct val="100000"/>
              </a:lnSpc>
              <a:spcBef>
                <a:spcPts val="0"/>
              </a:spcBef>
              <a:spcAft>
                <a:spcPts val="0"/>
              </a:spcAft>
              <a:buSzPts val="1200"/>
              <a:buFont typeface="Calibri"/>
              <a:buAutoNum type="arabicPeriod"/>
            </a:pPr>
            <a:r>
              <a:rPr lang="en-US"/>
              <a:t>Have students complete the My Turn activity on p. 196 in the Student Interactive. Then have them share their drawings with the class and explain what their drawings show.</a:t>
            </a:r>
            <a:endParaRPr/>
          </a:p>
        </p:txBody>
      </p:sp>
      <p:sp>
        <p:nvSpPr>
          <p:cNvPr id="911" name="Google Shape;911;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Assessing student writing is important to help you evaluate if students have mastered the writing lessons or if they need additional support for a particular topic. Tell students that they should ask questions during the assessment so that they can understand the information that is important.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they will be completing a writing assessment. Explain that just like in regular Writing Workshop, they will write a book. For this assessment, they should remember everything they have done in class. Remind students that they should ask questions to understand information during the assessment. Model asking a question, such as: </a:t>
            </a:r>
            <a:r>
              <a:rPr i="1" lang="en-US"/>
              <a:t>How can you add detail to your writing? </a:t>
            </a:r>
            <a:r>
              <a:rPr lang="en-US"/>
              <a:t>Then have partners briefly practice asking the question.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Afterward, direct students to the checklist on p. 203 in the </a:t>
            </a:r>
            <a:r>
              <a:rPr i="1" lang="en-US"/>
              <a:t>Student Interactive. </a:t>
            </a:r>
            <a:r>
              <a:rPr lang="en-US"/>
              <a:t>Say: </a:t>
            </a:r>
            <a:r>
              <a:rPr i="1" lang="en-US"/>
              <a:t>This checklist will help you review the skills you have learned. Read each line and check the box if you understand the skill. Do not check the box if you do not understand the skill or are unsure about it. Your answers will show you what you need to review. This will help you get ready for the assessment. </a:t>
            </a:r>
            <a:endParaRPr i="1"/>
          </a:p>
          <a:p>
            <a:pPr indent="-228600" lvl="0" marL="228600" rtl="0" algn="l">
              <a:lnSpc>
                <a:spcPct val="100000"/>
              </a:lnSpc>
              <a:spcBef>
                <a:spcPts val="0"/>
              </a:spcBef>
              <a:spcAft>
                <a:spcPts val="0"/>
              </a:spcAft>
              <a:buClr>
                <a:schemeClr val="dk1"/>
              </a:buClr>
              <a:buSzPts val="1200"/>
              <a:buFont typeface="Calibri"/>
              <a:buAutoNum type="arabicPeriod"/>
            </a:pPr>
            <a:r>
              <a:rPr lang="en-US"/>
              <a:t>Read aloud the checklist. Prompt students to ask for clarification if they don't understand what words mean. Have them check the boxes next to the items they understand.</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Tell students that they are going to complete a writing assessment. Using the skills they have learned in this unit, they should respond to the prompt. Another form of assessment is to score students’ published writing using the rubric on p. T417.</a:t>
            </a:r>
            <a:endParaRPr/>
          </a:p>
        </p:txBody>
      </p:sp>
      <p:sp>
        <p:nvSpPr>
          <p:cNvPr id="925" name="Google Shape;925;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Display the high-frequency words </a:t>
            </a:r>
            <a:r>
              <a:rPr i="1" lang="en-US"/>
              <a:t>go, from, </a:t>
            </a:r>
            <a:r>
              <a:rPr lang="en-US"/>
              <a:t>and </a:t>
            </a:r>
            <a:r>
              <a:rPr i="1" lang="en-US"/>
              <a:t>yellow.</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Point to the word </a:t>
            </a:r>
            <a:r>
              <a:rPr i="1" lang="en-US"/>
              <a:t>go </a:t>
            </a:r>
            <a:r>
              <a:rPr lang="en-US"/>
              <a:t>and read it.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point to the word </a:t>
            </a:r>
            <a:r>
              <a:rPr i="1" lang="en-US"/>
              <a:t>go </a:t>
            </a:r>
            <a:r>
              <a:rPr lang="en-US"/>
              <a:t>and read it.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Repeat for </a:t>
            </a:r>
            <a:r>
              <a:rPr i="1" lang="en-US"/>
              <a:t>from </a:t>
            </a:r>
            <a:r>
              <a:rPr lang="en-US"/>
              <a:t>and </a:t>
            </a:r>
            <a:r>
              <a:rPr i="1" lang="en-US"/>
              <a:t>yellow. </a:t>
            </a:r>
            <a:endParaRPr/>
          </a:p>
        </p:txBody>
      </p:sp>
      <p:sp>
        <p:nvSpPr>
          <p:cNvPr id="154" name="Google Shape;15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7" name="Google Shape;937;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Display the following sentences. (1) Amy played with her toy. (2) Amy plays with her toy. (3) Amy will play with her toy.</a:t>
            </a:r>
            <a:endParaRPr/>
          </a:p>
          <a:p>
            <a:pPr indent="-155448" lvl="1" marL="310896" rtl="0" algn="l">
              <a:lnSpc>
                <a:spcPct val="100000"/>
              </a:lnSpc>
              <a:spcBef>
                <a:spcPts val="0"/>
              </a:spcBef>
              <a:spcAft>
                <a:spcPts val="0"/>
              </a:spcAft>
              <a:buSzPts val="1400"/>
              <a:buNone/>
            </a:pPr>
            <a:r>
              <a:rPr lang="en-US"/>
              <a:t>Which sentence shows an example of a future verb?</a:t>
            </a:r>
            <a:endParaRPr/>
          </a:p>
          <a:p>
            <a:pPr indent="-228600" lvl="2" marL="1371600" rtl="0" algn="l">
              <a:lnSpc>
                <a:spcPct val="100000"/>
              </a:lnSpc>
              <a:spcBef>
                <a:spcPts val="0"/>
              </a:spcBef>
              <a:spcAft>
                <a:spcPts val="0"/>
              </a:spcAft>
              <a:buSzPts val="1400"/>
              <a:buNone/>
            </a:pPr>
            <a:r>
              <a:rPr lang="en-US"/>
              <a:t>A (1) </a:t>
            </a:r>
            <a:endParaRPr/>
          </a:p>
          <a:p>
            <a:pPr indent="-228600" lvl="2" marL="1371600" rtl="0" algn="l">
              <a:lnSpc>
                <a:spcPct val="100000"/>
              </a:lnSpc>
              <a:spcBef>
                <a:spcPts val="0"/>
              </a:spcBef>
              <a:spcAft>
                <a:spcPts val="0"/>
              </a:spcAft>
              <a:buSzPts val="1400"/>
              <a:buNone/>
            </a:pPr>
            <a:r>
              <a:rPr lang="en-US"/>
              <a:t>B (2)</a:t>
            </a:r>
            <a:endParaRPr/>
          </a:p>
          <a:p>
            <a:pPr indent="-228600" lvl="2" marL="1371600" rtl="0" algn="l">
              <a:lnSpc>
                <a:spcPct val="100000"/>
              </a:lnSpc>
              <a:spcBef>
                <a:spcPts val="0"/>
              </a:spcBef>
              <a:spcAft>
                <a:spcPts val="0"/>
              </a:spcAft>
              <a:buSzPts val="1400"/>
              <a:buNone/>
            </a:pPr>
            <a:r>
              <a:rPr b="1" lang="en-US"/>
              <a:t>C (3) </a:t>
            </a:r>
            <a:endParaRPr/>
          </a:p>
          <a:p>
            <a:pPr indent="-228600" lvl="2" marL="1371600" rtl="0" algn="l">
              <a:lnSpc>
                <a:spcPct val="100000"/>
              </a:lnSpc>
              <a:spcBef>
                <a:spcPts val="0"/>
              </a:spcBef>
              <a:spcAft>
                <a:spcPts val="0"/>
              </a:spcAft>
              <a:buSzPts val="1400"/>
              <a:buNone/>
            </a:pPr>
            <a:r>
              <a:rPr lang="en-US"/>
              <a:t>D (2) and (3)</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complete </a:t>
            </a:r>
            <a:r>
              <a:rPr i="1" lang="en-US"/>
              <a:t>Language and Conventions</a:t>
            </a:r>
            <a:r>
              <a:rPr lang="en-US"/>
              <a:t>, p. 90, from the </a:t>
            </a:r>
            <a:r>
              <a:rPr i="1" lang="en-US"/>
              <a:t>Resource Download Center </a:t>
            </a:r>
            <a:r>
              <a:rPr lang="en-US"/>
              <a:t>for further practice with future verbs. </a:t>
            </a:r>
            <a:r>
              <a:rPr b="1" lang="en-US"/>
              <a:t>Click path: Table of Contents -&gt; Resource Download Center -&gt; Language and Conventions -&gt; U2 W5</a:t>
            </a:r>
            <a:endParaRPr b="1"/>
          </a:p>
          <a:p>
            <a:pPr indent="0" lvl="0" marL="457200" rtl="0" algn="l">
              <a:lnSpc>
                <a:spcPct val="100000"/>
              </a:lnSpc>
              <a:spcBef>
                <a:spcPts val="0"/>
              </a:spcBef>
              <a:spcAft>
                <a:spcPts val="0"/>
              </a:spcAft>
              <a:buSzPts val="1400"/>
              <a:buNone/>
            </a:pPr>
            <a:r>
              <a:t/>
            </a:r>
            <a:endParaRPr/>
          </a:p>
          <a:p>
            <a:pPr indent="-254000" lvl="2" marL="1485900" rtl="0" algn="l">
              <a:lnSpc>
                <a:spcPct val="100000"/>
              </a:lnSpc>
              <a:spcBef>
                <a:spcPts val="0"/>
              </a:spcBef>
              <a:spcAft>
                <a:spcPts val="0"/>
              </a:spcAft>
              <a:buSzPts val="1400"/>
              <a:buFont typeface="Arial"/>
              <a:buNone/>
            </a:pPr>
            <a:r>
              <a:t/>
            </a:r>
            <a:endParaRPr/>
          </a:p>
        </p:txBody>
      </p:sp>
      <p:sp>
        <p:nvSpPr>
          <p:cNvPr id="938" name="Google Shape;938;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9" name="Google Shape;949;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50" name="Google Shape;950;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Remind students of the Essential Question for Unit 2: </a:t>
            </a:r>
            <a:r>
              <a:rPr i="1" lang="en-US"/>
              <a:t>What do living things need? </a:t>
            </a:r>
            <a:r>
              <a:rPr lang="en-US"/>
              <a:t>Point out the Week 5 Question: </a:t>
            </a:r>
            <a:r>
              <a:rPr i="1" lang="en-US"/>
              <a:t>Why is exercise important? </a:t>
            </a:r>
            <a:r>
              <a:rPr lang="en-US"/>
              <a:t>Explain that students will learn about exercise this week.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follow along as you turn to p. 166 in the </a:t>
            </a:r>
            <a:r>
              <a:rPr i="1" lang="en-US"/>
              <a:t>Student Interactive </a:t>
            </a:r>
            <a:r>
              <a:rPr lang="en-US"/>
              <a:t>and point to the picture of the girl running with the kite. Explain that people need exercise. Tell students that exercise keeps us healthy. Then read the poem, “Let's Exercise!”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they can interact with poems or other sources by discussing the text, illustrating a response to the text, or writing a response to the text. </a:t>
            </a:r>
            <a:endParaRPr/>
          </a:p>
          <a:p>
            <a:pPr indent="-332232" lvl="1" marL="795528" rtl="0" algn="l">
              <a:lnSpc>
                <a:spcPct val="100000"/>
              </a:lnSpc>
              <a:spcBef>
                <a:spcPts val="0"/>
              </a:spcBef>
              <a:spcAft>
                <a:spcPts val="0"/>
              </a:spcAft>
              <a:buClr>
                <a:schemeClr val="dk1"/>
              </a:buClr>
              <a:buSzPts val="1200"/>
              <a:buFont typeface="Calibri"/>
              <a:buChar char="•"/>
            </a:pPr>
            <a:r>
              <a:rPr lang="en-US"/>
              <a:t>Ask students if they can picture any of the concepts from the poem, such as running, leaping, or being strong. Have them illustrate one of these actions. Then ask them if they can picture what any of the animals in the poem do. </a:t>
            </a:r>
            <a:endParaRPr/>
          </a:p>
          <a:p>
            <a:pPr indent="-332232" lvl="1" marL="795528" rtl="0" algn="l">
              <a:lnSpc>
                <a:spcPct val="100000"/>
              </a:lnSpc>
              <a:spcBef>
                <a:spcPts val="0"/>
              </a:spcBef>
              <a:spcAft>
                <a:spcPts val="0"/>
              </a:spcAft>
              <a:buClr>
                <a:schemeClr val="dk1"/>
              </a:buClr>
              <a:buSzPts val="1200"/>
              <a:buFont typeface="Calibri"/>
              <a:buChar char="•"/>
            </a:pPr>
            <a:r>
              <a:rPr lang="en-US"/>
              <a:t>Ask for volunteers to safely act out some of the forms of exercise mentioned in the poem. </a:t>
            </a:r>
            <a:endParaRPr/>
          </a:p>
          <a:p>
            <a:pPr indent="-332232" lvl="1" marL="795528" rtl="0" algn="l">
              <a:lnSpc>
                <a:spcPct val="100000"/>
              </a:lnSpc>
              <a:spcBef>
                <a:spcPts val="0"/>
              </a:spcBef>
              <a:spcAft>
                <a:spcPts val="0"/>
              </a:spcAft>
              <a:buClr>
                <a:schemeClr val="dk1"/>
              </a:buClr>
              <a:buSzPts val="1200"/>
              <a:buFont typeface="Calibri"/>
              <a:buChar char="•"/>
            </a:pPr>
            <a:r>
              <a:rPr lang="en-US"/>
              <a:t>Ask students to think about whether or not they think it is good to exercise. Then have them create a written response for why it is good to exercise. </a:t>
            </a:r>
            <a:endParaRPr/>
          </a:p>
          <a:p>
            <a:pPr indent="-228600" lvl="0" marL="228600" rtl="0" algn="l">
              <a:lnSpc>
                <a:spcPct val="100000"/>
              </a:lnSpc>
              <a:spcBef>
                <a:spcPts val="0"/>
              </a:spcBef>
              <a:spcAft>
                <a:spcPts val="0"/>
              </a:spcAft>
              <a:buClr>
                <a:schemeClr val="dk1"/>
              </a:buClr>
              <a:buSzPts val="1200"/>
              <a:buFont typeface="Arial"/>
              <a:buAutoNum type="arabicPeriod"/>
            </a:pPr>
            <a:r>
              <a:rPr b="1" lang="en-US"/>
              <a:t>TURN, TALK, AND SHARE: </a:t>
            </a:r>
            <a:r>
              <a:rPr lang="en-US"/>
              <a:t>After discussing the poem, have students interact with the poem by completing the drawing activity on p. 167 in the </a:t>
            </a:r>
            <a:r>
              <a:rPr i="1" lang="en-US"/>
              <a:t>Student Interactive</a:t>
            </a:r>
            <a:r>
              <a:rPr lang="en-US"/>
              <a:t>.</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Point out the Week 5 Question: </a:t>
            </a:r>
            <a:r>
              <a:rPr i="1" lang="en-US"/>
              <a:t>Why is exercise important? </a:t>
            </a:r>
            <a:r>
              <a:rPr lang="en-US"/>
              <a:t>Tell students that they just read a poem that talked about exercise. Remind them that the poem gave some reasons that exercise is good or beneficial. Tell them that they will read other texts this week about the importance of exercise. The texts they read this week will try to persuade them that exercise is good.</a:t>
            </a:r>
            <a:endParaRPr/>
          </a:p>
        </p:txBody>
      </p:sp>
      <p:sp>
        <p:nvSpPr>
          <p:cNvPr id="167" name="Google Shape;16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Tell students that some texts are meant to persuade, or lead, someone to think or do something. SAY: </a:t>
            </a:r>
            <a:r>
              <a:rPr i="1" lang="en-US"/>
              <a:t>For example, an author might write a text to tell people they should eat healthy food. In “Time to Move!” the author wants people to know why it is important to exercise. </a:t>
            </a:r>
            <a:r>
              <a:rPr lang="en-US"/>
              <a:t>Ask students to listen actively by looking at you and thinking about the ideas in the text as you read.</a:t>
            </a:r>
            <a:endParaRPr/>
          </a:p>
          <a:p>
            <a:pPr indent="-228600" lvl="0" marL="228600" rtl="0" algn="l">
              <a:lnSpc>
                <a:spcPct val="100000"/>
              </a:lnSpc>
              <a:spcBef>
                <a:spcPts val="0"/>
              </a:spcBef>
              <a:spcAft>
                <a:spcPts val="0"/>
              </a:spcAft>
              <a:buClr>
                <a:schemeClr val="dk1"/>
              </a:buClr>
              <a:buSzPts val="1200"/>
              <a:buFont typeface="Arial"/>
              <a:buAutoNum type="arabicPeriod"/>
            </a:pPr>
            <a:r>
              <a:rPr b="1" lang="en-US"/>
              <a:t>Purpose: </a:t>
            </a:r>
            <a:r>
              <a:rPr lang="en-US"/>
              <a:t>Have students listen actively for characteristic features of persuasive text, such as an opinion and supporting reasons. </a:t>
            </a:r>
            <a:endParaRPr/>
          </a:p>
          <a:p>
            <a:pPr indent="-228600" lvl="0" marL="228600" rtl="0" algn="l">
              <a:lnSpc>
                <a:spcPct val="100000"/>
              </a:lnSpc>
              <a:spcBef>
                <a:spcPts val="0"/>
              </a:spcBef>
              <a:spcAft>
                <a:spcPts val="0"/>
              </a:spcAft>
              <a:buClr>
                <a:schemeClr val="dk1"/>
              </a:buClr>
              <a:buSzPts val="1200"/>
              <a:buFont typeface="Arial"/>
              <a:buAutoNum type="arabicPeriod"/>
            </a:pPr>
            <a:r>
              <a:rPr b="1" lang="en-US"/>
              <a:t>READ: </a:t>
            </a:r>
            <a:r>
              <a:rPr lang="en-US"/>
              <a:t>the entire text aloud without stopping for the Think Aloud callouts.</a:t>
            </a:r>
            <a:endParaRPr/>
          </a:p>
          <a:p>
            <a:pPr indent="-228600" lvl="0" marL="228600" rtl="0" algn="l">
              <a:lnSpc>
                <a:spcPct val="100000"/>
              </a:lnSpc>
              <a:spcBef>
                <a:spcPts val="0"/>
              </a:spcBef>
              <a:spcAft>
                <a:spcPts val="0"/>
              </a:spcAft>
              <a:buClr>
                <a:schemeClr val="dk1"/>
              </a:buClr>
              <a:buSzPts val="1200"/>
              <a:buFont typeface="Arial"/>
              <a:buAutoNum type="arabicPeriod"/>
            </a:pPr>
            <a:r>
              <a:rPr b="1" lang="en-US"/>
              <a:t>REREAD: </a:t>
            </a:r>
            <a:r>
              <a:rPr lang="en-US"/>
              <a:t>the text aloud, pausing to model Think Aloud strategies related to the genre.</a:t>
            </a:r>
            <a:endParaRPr/>
          </a:p>
          <a:p>
            <a:pPr indent="-228600" lvl="0" marL="228600" rtl="0" algn="l">
              <a:lnSpc>
                <a:spcPct val="100000"/>
              </a:lnSpc>
              <a:spcBef>
                <a:spcPts val="0"/>
              </a:spcBef>
              <a:spcAft>
                <a:spcPts val="0"/>
              </a:spcAft>
              <a:buSzPts val="1400"/>
              <a:buAutoNum type="arabicPeriod"/>
            </a:pPr>
            <a:r>
              <a:rPr lang="en-US"/>
              <a:t>Use the chart to show reasons that the author gives for exercising. </a:t>
            </a:r>
            <a:endParaRPr/>
          </a:p>
          <a:p>
            <a:pPr indent="-254000" lvl="0" marL="571500" rtl="0" algn="l">
              <a:lnSpc>
                <a:spcPct val="100000"/>
              </a:lnSpc>
              <a:spcBef>
                <a:spcPts val="0"/>
              </a:spcBef>
              <a:spcAft>
                <a:spcPts val="0"/>
              </a:spcAft>
              <a:buSzPts val="1400"/>
              <a:buFont typeface="Arial"/>
              <a:buNone/>
            </a:pPr>
            <a:r>
              <a:t/>
            </a:r>
            <a:endParaRPr/>
          </a:p>
        </p:txBody>
      </p:sp>
      <p:sp>
        <p:nvSpPr>
          <p:cNvPr id="180" name="Google Shape;18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p:nvPr>
            <p:ph idx="2" type="pic"/>
          </p:nvPr>
        </p:nvSpPr>
        <p:spPr>
          <a:xfrm>
            <a:off x="5183188" y="987425"/>
            <a:ext cx="6172200" cy="4873625"/>
          </a:xfrm>
          <a:prstGeom prst="rect">
            <a:avLst/>
          </a:prstGeom>
          <a:noFill/>
          <a:ln>
            <a:noFill/>
          </a:ln>
        </p:spPr>
      </p:sp>
      <p:sp>
        <p:nvSpPr>
          <p:cNvPr id="68" name="Google Shape;68;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33.png"/><Relationship Id="rId7"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40.png"/><Relationship Id="rId7"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29.png"/><Relationship Id="rId7"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30.png"/><Relationship Id="rId7" Type="http://schemas.openxmlformats.org/officeDocument/2006/relationships/image" Target="../media/image32.png"/><Relationship Id="rId8"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9.png"/><Relationship Id="rId7"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4.png"/><Relationship Id="rId7"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41.png"/><Relationship Id="rId7" Type="http://schemas.openxmlformats.org/officeDocument/2006/relationships/image" Target="../media/image43.png"/><Relationship Id="rId8" Type="http://schemas.openxmlformats.org/officeDocument/2006/relationships/image" Target="../media/image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1.png"/><Relationship Id="rId7"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34.png"/><Relationship Id="rId7"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2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6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68.png"/><Relationship Id="rId7"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6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66.png"/><Relationship Id="rId7" Type="http://schemas.openxmlformats.org/officeDocument/2006/relationships/image" Target="../media/image4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2: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descr="A picture containing clock&#10;&#10;Description automatically generated" id="193" name="Google Shape;193;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4" name="Google Shape;194;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5" name="Google Shape;195;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6" name="Google Shape;196;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7" name="Google Shape;197;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Persuasive Text</a:t>
            </a:r>
            <a:endParaRPr b="0" i="0" sz="1400" u="none" cap="none" strike="noStrike">
              <a:solidFill>
                <a:srgbClr val="000000"/>
              </a:solidFill>
              <a:latin typeface="Century Gothic"/>
              <a:ea typeface="Century Gothic"/>
              <a:cs typeface="Century Gothic"/>
              <a:sym typeface="Century Gothic"/>
            </a:endParaRPr>
          </a:p>
        </p:txBody>
      </p:sp>
      <p:sp>
        <p:nvSpPr>
          <p:cNvPr id="198" name="Google Shape;198;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180</a:t>
            </a:r>
            <a:endParaRPr b="0" i="0" sz="1400" u="none" cap="none" strike="noStrike">
              <a:solidFill>
                <a:srgbClr val="000000"/>
              </a:solidFill>
              <a:latin typeface="Century Gothic"/>
              <a:ea typeface="Century Gothic"/>
              <a:cs typeface="Century Gothic"/>
              <a:sym typeface="Century Gothic"/>
            </a:endParaRPr>
          </a:p>
        </p:txBody>
      </p:sp>
      <p:sp>
        <p:nvSpPr>
          <p:cNvPr id="199" name="Google Shape;199;p12"/>
          <p:cNvSpPr txBox="1"/>
          <p:nvPr/>
        </p:nvSpPr>
        <p:spPr>
          <a:xfrm>
            <a:off x="8294357" y="3067952"/>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180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00" name="Google Shape;200;p12"/>
          <p:cNvPicPr preferRelativeResize="0"/>
          <p:nvPr/>
        </p:nvPicPr>
        <p:blipFill rotWithShape="1">
          <a:blip r:embed="rId6">
            <a:alphaModFix/>
          </a:blip>
          <a:srcRect b="0" l="0" r="0" t="0"/>
          <a:stretch/>
        </p:blipFill>
        <p:spPr>
          <a:xfrm>
            <a:off x="767906" y="2393148"/>
            <a:ext cx="7197532" cy="29731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descr="A picture containing clock&#10;&#10;Description automatically generated" id="206" name="Google Shape;206;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7" name="Google Shape;207;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8" name="Google Shape;208;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9" name="Google Shape;209;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0" name="Google Shape;210;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11" name="Google Shape;211;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180</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12" name="Google Shape;212;p13"/>
          <p:cNvPicPr preferRelativeResize="0"/>
          <p:nvPr/>
        </p:nvPicPr>
        <p:blipFill rotWithShape="1">
          <a:blip r:embed="rId6">
            <a:alphaModFix/>
          </a:blip>
          <a:srcRect b="0" l="0" r="0" t="0"/>
          <a:stretch/>
        </p:blipFill>
        <p:spPr>
          <a:xfrm>
            <a:off x="6096000" y="1460749"/>
            <a:ext cx="4948236" cy="713781"/>
          </a:xfrm>
          <a:prstGeom prst="rect">
            <a:avLst/>
          </a:prstGeom>
          <a:noFill/>
          <a:ln>
            <a:noFill/>
          </a:ln>
        </p:spPr>
      </p:pic>
      <p:sp>
        <p:nvSpPr>
          <p:cNvPr id="213" name="Google Shape;213;p13"/>
          <p:cNvSpPr txBox="1"/>
          <p:nvPr/>
        </p:nvSpPr>
        <p:spPr>
          <a:xfrm>
            <a:off x="6111960" y="2585849"/>
            <a:ext cx="4932276"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Discuss</a:t>
            </a:r>
            <a:r>
              <a:rPr b="0" i="0" lang="en-US" sz="3200" u="none" cap="none" strike="noStrike">
                <a:solidFill>
                  <a:schemeClr val="dk1"/>
                </a:solidFill>
                <a:latin typeface="Century Gothic"/>
                <a:ea typeface="Century Gothic"/>
                <a:cs typeface="Century Gothic"/>
                <a:sym typeface="Century Gothic"/>
              </a:rPr>
              <a:t> how a persuasive text is different from an informational text with a partner.</a:t>
            </a:r>
            <a:endParaRPr b="0" i="0" sz="3200" u="none" cap="none" strike="noStrike">
              <a:solidFill>
                <a:schemeClr val="dk1"/>
              </a:solidFill>
              <a:latin typeface="Century Gothic"/>
              <a:ea typeface="Century Gothic"/>
              <a:cs typeface="Century Gothic"/>
              <a:sym typeface="Century Gothic"/>
            </a:endParaRPr>
          </a:p>
        </p:txBody>
      </p:sp>
      <p:pic>
        <p:nvPicPr>
          <p:cNvPr id="214" name="Google Shape;214;p13"/>
          <p:cNvPicPr preferRelativeResize="0"/>
          <p:nvPr/>
        </p:nvPicPr>
        <p:blipFill rotWithShape="1">
          <a:blip r:embed="rId7">
            <a:alphaModFix/>
          </a:blip>
          <a:srcRect b="0" l="0" r="0" t="0"/>
          <a:stretch/>
        </p:blipFill>
        <p:spPr>
          <a:xfrm>
            <a:off x="714459" y="1474824"/>
            <a:ext cx="4895491" cy="44193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descr="A picture containing clock&#10;&#10;Description automatically generated" id="220" name="Google Shape;220;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1" name="Google Shape;221;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2" name="Google Shape;222;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3" name="Google Shape;223;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4" name="Google Shape;224;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25" name="Google Shape;225;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197</a:t>
            </a:r>
            <a:endParaRPr b="0" i="0" sz="1400" u="none" cap="none" strike="noStrike">
              <a:solidFill>
                <a:srgbClr val="000000"/>
              </a:solidFill>
              <a:latin typeface="Century Gothic"/>
              <a:ea typeface="Century Gothic"/>
              <a:cs typeface="Century Gothic"/>
              <a:sym typeface="Century Gothic"/>
            </a:endParaRPr>
          </a:p>
        </p:txBody>
      </p:sp>
      <p:sp>
        <p:nvSpPr>
          <p:cNvPr id="226" name="Google Shape;226;p14"/>
          <p:cNvSpPr txBox="1"/>
          <p:nvPr/>
        </p:nvSpPr>
        <p:spPr>
          <a:xfrm>
            <a:off x="8245707" y="2565352"/>
            <a:ext cx="3571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227" name="Google Shape;227;p14"/>
          <p:cNvPicPr preferRelativeResize="0"/>
          <p:nvPr/>
        </p:nvPicPr>
        <p:blipFill rotWithShape="1">
          <a:blip r:embed="rId6">
            <a:alphaModFix/>
          </a:blip>
          <a:srcRect b="0" l="0" r="0" t="0"/>
          <a:stretch/>
        </p:blipFill>
        <p:spPr>
          <a:xfrm>
            <a:off x="1772738" y="1297875"/>
            <a:ext cx="5861636" cy="48578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A picture containing clock&#10;&#10;Description automatically generated" id="233" name="Google Shape;233;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4" name="Google Shape;234;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5" name="Google Shape;235;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6" name="Google Shape;236;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7" name="Google Shape;237;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38" name="Google Shape;238;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sp>
        <p:nvSpPr>
          <p:cNvPr id="239" name="Google Shape;239;p15"/>
          <p:cNvSpPr txBox="1"/>
          <p:nvPr/>
        </p:nvSpPr>
        <p:spPr>
          <a:xfrm>
            <a:off x="1830617" y="2403529"/>
            <a:ext cx="2226000"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200" u="none" cap="none" strike="noStrike">
                <a:solidFill>
                  <a:schemeClr val="dk1"/>
                </a:solidFill>
                <a:latin typeface="Century Gothic"/>
                <a:ea typeface="Century Gothic"/>
                <a:cs typeface="Century Gothic"/>
                <a:sym typeface="Century Gothic"/>
              </a:rPr>
              <a:t>bed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4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4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4200" u="none" cap="none" strike="noStrike">
                <a:solidFill>
                  <a:schemeClr val="dk1"/>
                </a:solidFill>
                <a:latin typeface="Century Gothic"/>
                <a:ea typeface="Century Gothic"/>
                <a:cs typeface="Century Gothic"/>
                <a:sym typeface="Century Gothic"/>
              </a:rPr>
              <a:t>from</a:t>
            </a:r>
            <a:endParaRPr b="0" i="0" sz="4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descr="A picture containing clock&#10;&#10;Description automatically generated" id="245" name="Google Shape;245;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6" name="Google Shape;246;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7" name="Google Shape;247;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8" name="Google Shape;248;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9" name="Google Shape;249;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List Book</a:t>
            </a:r>
            <a:endParaRPr b="0" i="0" sz="4000" u="none" cap="none" strike="noStrike">
              <a:solidFill>
                <a:schemeClr val="lt1"/>
              </a:solidFill>
              <a:latin typeface="Century Gothic"/>
              <a:ea typeface="Century Gothic"/>
              <a:cs typeface="Century Gothic"/>
              <a:sym typeface="Century Gothic"/>
            </a:endParaRPr>
          </a:p>
        </p:txBody>
      </p:sp>
      <p:sp>
        <p:nvSpPr>
          <p:cNvPr id="250" name="Google Shape;250;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201</a:t>
            </a:r>
            <a:endParaRPr b="0" i="0" sz="1400" u="none" cap="none" strike="noStrike">
              <a:solidFill>
                <a:srgbClr val="000000"/>
              </a:solidFill>
              <a:latin typeface="Century Gothic"/>
              <a:ea typeface="Century Gothic"/>
              <a:cs typeface="Century Gothic"/>
              <a:sym typeface="Century Gothic"/>
            </a:endParaRPr>
          </a:p>
        </p:txBody>
      </p:sp>
      <p:sp>
        <p:nvSpPr>
          <p:cNvPr id="251" name="Google Shape;251;p16"/>
          <p:cNvSpPr txBox="1"/>
          <p:nvPr/>
        </p:nvSpPr>
        <p:spPr>
          <a:xfrm>
            <a:off x="7272625" y="2473488"/>
            <a:ext cx="4260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252" name="Google Shape;252;p16"/>
          <p:cNvPicPr preferRelativeResize="0"/>
          <p:nvPr/>
        </p:nvPicPr>
        <p:blipFill rotWithShape="1">
          <a:blip r:embed="rId6">
            <a:alphaModFix/>
          </a:blip>
          <a:srcRect b="0" l="19" r="28" t="0"/>
          <a:stretch/>
        </p:blipFill>
        <p:spPr>
          <a:xfrm>
            <a:off x="1044524" y="1398637"/>
            <a:ext cx="5528200" cy="45815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descr="A picture containing clock&#10;&#10;Description automatically generated" id="258" name="Google Shape;258;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9" name="Google Shape;259;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0" name="Google Shape;260;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1" name="Google Shape;261;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2" name="Google Shape;262;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63" name="Google Shape;263;p17"/>
          <p:cNvSpPr txBox="1"/>
          <p:nvPr/>
        </p:nvSpPr>
        <p:spPr>
          <a:xfrm>
            <a:off x="1913219" y="2984729"/>
            <a:ext cx="745612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Review</a:t>
            </a:r>
            <a:r>
              <a:rPr b="0" i="0" lang="en-US" sz="3200" u="none" cap="none" strike="noStrike">
                <a:solidFill>
                  <a:schemeClr val="dk1"/>
                </a:solidFill>
                <a:latin typeface="Century Gothic"/>
                <a:ea typeface="Century Gothic"/>
                <a:cs typeface="Century Gothic"/>
                <a:sym typeface="Century Gothic"/>
              </a:rPr>
              <a:t> and </a:t>
            </a:r>
            <a:r>
              <a:rPr b="1" i="0" lang="en-US" sz="3200" u="none" cap="none" strike="noStrike">
                <a:solidFill>
                  <a:schemeClr val="dk1"/>
                </a:solidFill>
                <a:latin typeface="Century Gothic"/>
                <a:ea typeface="Century Gothic"/>
                <a:cs typeface="Century Gothic"/>
                <a:sym typeface="Century Gothic"/>
              </a:rPr>
              <a:t>edit</a:t>
            </a:r>
            <a:r>
              <a:rPr b="0" i="0" lang="en-US" sz="3200" u="none" cap="none" strike="noStrike">
                <a:solidFill>
                  <a:schemeClr val="dk1"/>
                </a:solidFill>
                <a:latin typeface="Century Gothic"/>
                <a:ea typeface="Century Gothic"/>
                <a:cs typeface="Century Gothic"/>
                <a:sym typeface="Century Gothic"/>
              </a:rPr>
              <a:t> your book for prepositions.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64" name="Google Shape;264;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descr="A picture containing clock&#10;&#10;Description automatically generated" id="270" name="Google Shape;270;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1" name="Google Shape;271;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2" name="Google Shape;272;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3" name="Google Shape;273;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4" name="Google Shape;274;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75" name="Google Shape;275;p19"/>
          <p:cNvSpPr txBox="1"/>
          <p:nvPr/>
        </p:nvSpPr>
        <p:spPr>
          <a:xfrm>
            <a:off x="2545800" y="1690788"/>
            <a:ext cx="7100400" cy="2530500"/>
          </a:xfrm>
          <a:prstGeom prst="rect">
            <a:avLst/>
          </a:prstGeom>
          <a:noFill/>
          <a:ln>
            <a:noFill/>
          </a:ln>
        </p:spPr>
        <p:txBody>
          <a:bodyPr anchorCtr="0" anchor="t" bIns="45700" lIns="91425" spcFirstLastPara="1" rIns="91425" wrap="square" tIns="45700">
            <a:spAutoFit/>
          </a:bodyPr>
          <a:lstStyle/>
          <a:p>
            <a:pPr indent="0" lvl="1" marL="495300" marR="0" rtl="0" algn="l">
              <a:lnSpc>
                <a:spcPct val="115000"/>
              </a:lnSpc>
              <a:spcBef>
                <a:spcPts val="0"/>
              </a:spcBef>
              <a:spcAft>
                <a:spcPts val="0"/>
              </a:spcAft>
              <a:buClr>
                <a:srgbClr val="000000"/>
              </a:buClr>
              <a:buSzPts val="3200"/>
              <a:buFont typeface="Arial"/>
              <a:buNone/>
            </a:pPr>
            <a:r>
              <a:rPr b="0" i="0" lang="en-US" sz="4800" u="none" cap="none" strike="noStrike">
                <a:solidFill>
                  <a:schemeClr val="accent1"/>
                </a:solidFill>
                <a:latin typeface="Century Gothic"/>
                <a:ea typeface="Century Gothic"/>
                <a:cs typeface="Century Gothic"/>
                <a:sym typeface="Century Gothic"/>
              </a:rPr>
              <a:t>I jump.</a:t>
            </a:r>
            <a:endParaRPr b="0" i="0" sz="4800" u="none" cap="none" strike="noStrike">
              <a:solidFill>
                <a:schemeClr val="accent1"/>
              </a:solidFill>
              <a:latin typeface="Century Gothic"/>
              <a:ea typeface="Century Gothic"/>
              <a:cs typeface="Century Gothic"/>
              <a:sym typeface="Century Gothic"/>
            </a:endParaRPr>
          </a:p>
          <a:p>
            <a:pPr indent="0" lvl="1" marL="495300" marR="0" rtl="0" algn="l">
              <a:lnSpc>
                <a:spcPct val="115000"/>
              </a:lnSpc>
              <a:spcBef>
                <a:spcPts val="0"/>
              </a:spcBef>
              <a:spcAft>
                <a:spcPts val="0"/>
              </a:spcAft>
              <a:buClr>
                <a:srgbClr val="000000"/>
              </a:buClr>
              <a:buSzPts val="3200"/>
              <a:buFont typeface="Arial"/>
              <a:buNone/>
            </a:pPr>
            <a:r>
              <a:rPr b="0" i="0" lang="en-US" sz="4800" u="none" cap="none" strike="noStrike">
                <a:solidFill>
                  <a:schemeClr val="accent1"/>
                </a:solidFill>
                <a:latin typeface="Century Gothic"/>
                <a:ea typeface="Century Gothic"/>
                <a:cs typeface="Century Gothic"/>
                <a:sym typeface="Century Gothic"/>
              </a:rPr>
              <a:t>I jumped.</a:t>
            </a:r>
            <a:endParaRPr b="0" i="0" sz="4800" u="none" cap="none" strike="noStrike">
              <a:solidFill>
                <a:schemeClr val="accent1"/>
              </a:solidFill>
              <a:latin typeface="Century Gothic"/>
              <a:ea typeface="Century Gothic"/>
              <a:cs typeface="Century Gothic"/>
              <a:sym typeface="Century Gothic"/>
            </a:endParaRPr>
          </a:p>
          <a:p>
            <a:pPr indent="0" lvl="1" marL="495300" marR="0" rtl="0" algn="l">
              <a:lnSpc>
                <a:spcPct val="115000"/>
              </a:lnSpc>
              <a:spcBef>
                <a:spcPts val="0"/>
              </a:spcBef>
              <a:spcAft>
                <a:spcPts val="0"/>
              </a:spcAft>
              <a:buClr>
                <a:srgbClr val="000000"/>
              </a:buClr>
              <a:buSzPts val="3200"/>
              <a:buFont typeface="Arial"/>
              <a:buNone/>
            </a:pPr>
            <a:r>
              <a:rPr b="0" i="0" lang="en-US" sz="4800" u="none" cap="none" strike="noStrike">
                <a:solidFill>
                  <a:schemeClr val="accent1"/>
                </a:solidFill>
                <a:latin typeface="Century Gothic"/>
                <a:ea typeface="Century Gothic"/>
                <a:cs typeface="Century Gothic"/>
                <a:sym typeface="Century Gothic"/>
              </a:rPr>
              <a:t>I jumped yesterday.</a:t>
            </a:r>
            <a:endParaRPr b="0" i="0" sz="4800" u="none" cap="none" strike="noStrike">
              <a:solidFill>
                <a:schemeClr val="accent1"/>
              </a:solidFill>
              <a:latin typeface="Century Gothic"/>
              <a:ea typeface="Century Gothic"/>
              <a:cs typeface="Century Gothic"/>
              <a:sym typeface="Century Gothic"/>
            </a:endParaRPr>
          </a:p>
        </p:txBody>
      </p:sp>
      <p:sp>
        <p:nvSpPr>
          <p:cNvPr id="276" name="Google Shape;276;p19"/>
          <p:cNvSpPr txBox="1"/>
          <p:nvPr/>
        </p:nvSpPr>
        <p:spPr>
          <a:xfrm>
            <a:off x="3520826" y="5126900"/>
            <a:ext cx="7190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Practice </a:t>
            </a:r>
            <a:r>
              <a:rPr b="0" i="0" lang="en-US" sz="3200" u="none" cap="none" strike="noStrike">
                <a:solidFill>
                  <a:schemeClr val="dk1"/>
                </a:solidFill>
                <a:latin typeface="Century Gothic"/>
                <a:ea typeface="Century Gothic"/>
                <a:cs typeface="Century Gothic"/>
                <a:sym typeface="Century Gothic"/>
              </a:rPr>
              <a:t>using past-tense verbs in sentences with a partner.</a:t>
            </a:r>
            <a:endParaRPr b="0" i="0" sz="3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descr="A picture containing drawing, lamp&#10;&#10;Description automatically generated" id="281" name="Google Shape;281;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82" name="Google Shape;282;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83" name="Google Shape;283;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84" name="Google Shape;284;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85" name="Google Shape;285;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86" name="Google Shape;286;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descr="A picture containing clock&#10;&#10;Description automatically generated" id="292" name="Google Shape;292;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3" name="Google Shape;293;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4" name="Google Shape;294;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5" name="Google Shape;295;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6" name="Google Shape;296;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id="297" name="Google Shape;297;p21"/>
          <p:cNvPicPr preferRelativeResize="0"/>
          <p:nvPr/>
        </p:nvPicPr>
        <p:blipFill rotWithShape="1">
          <a:blip r:embed="rId6">
            <a:alphaModFix/>
          </a:blip>
          <a:srcRect b="0" l="0" r="0" t="0"/>
          <a:stretch/>
        </p:blipFill>
        <p:spPr>
          <a:xfrm>
            <a:off x="1460487" y="1506425"/>
            <a:ext cx="3131393" cy="43983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98" name="Google Shape;298;p21"/>
          <p:cNvSpPr txBox="1"/>
          <p:nvPr/>
        </p:nvSpPr>
        <p:spPr>
          <a:xfrm>
            <a:off x="9762493" y="2089938"/>
            <a:ext cx="14259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5600" u="none" cap="none" strike="noStrike">
                <a:solidFill>
                  <a:schemeClr val="dk1"/>
                </a:solidFill>
                <a:latin typeface="Century Gothic"/>
                <a:ea typeface="Century Gothic"/>
                <a:cs typeface="Century Gothic"/>
                <a:sym typeface="Century Gothic"/>
              </a:rPr>
              <a:t>Ee</a:t>
            </a:r>
            <a:endParaRPr b="0" i="0" sz="5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3200"/>
              <a:buFont typeface="Arial"/>
              <a:buNone/>
            </a:pPr>
            <a:r>
              <a:t/>
            </a:r>
            <a:endParaRPr b="0" i="0" sz="5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3200"/>
              <a:buFont typeface="Arial"/>
              <a:buNone/>
            </a:pPr>
            <a:r>
              <a:rPr b="0" i="0" lang="en-US" sz="5600" u="none" cap="none" strike="noStrike">
                <a:solidFill>
                  <a:schemeClr val="dk1"/>
                </a:solidFill>
                <a:latin typeface="Century Gothic"/>
                <a:ea typeface="Century Gothic"/>
                <a:cs typeface="Century Gothic"/>
                <a:sym typeface="Century Gothic"/>
              </a:rPr>
              <a:t>Oo</a:t>
            </a:r>
            <a:endParaRPr b="0" i="0" sz="5600" u="none" cap="none" strike="noStrike">
              <a:solidFill>
                <a:srgbClr val="000000"/>
              </a:solidFill>
              <a:latin typeface="Century Gothic"/>
              <a:ea typeface="Century Gothic"/>
              <a:cs typeface="Century Gothic"/>
              <a:sym typeface="Century Gothic"/>
            </a:endParaRPr>
          </a:p>
        </p:txBody>
      </p:sp>
      <p:pic>
        <p:nvPicPr>
          <p:cNvPr id="299" name="Google Shape;299;p21"/>
          <p:cNvPicPr preferRelativeResize="0"/>
          <p:nvPr/>
        </p:nvPicPr>
        <p:blipFill rotWithShape="1">
          <a:blip r:embed="rId7">
            <a:alphaModFix/>
          </a:blip>
          <a:srcRect b="0" l="99" r="98" t="0"/>
          <a:stretch/>
        </p:blipFill>
        <p:spPr>
          <a:xfrm>
            <a:off x="5383070" y="1506425"/>
            <a:ext cx="3131393" cy="43983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descr="A picture containing clock&#10;&#10;Description automatically generated" id="305" name="Google Shape;305;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6" name="Google Shape;306;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7" name="Google Shape;307;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8" name="Google Shape;308;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9" name="Google Shape;309;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10" name="Google Shape;310;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170</a:t>
            </a:r>
            <a:endParaRPr b="0" i="0" sz="1400" u="none" cap="none" strike="noStrike">
              <a:solidFill>
                <a:srgbClr val="000000"/>
              </a:solidFill>
              <a:latin typeface="Century Gothic"/>
              <a:ea typeface="Century Gothic"/>
              <a:cs typeface="Century Gothic"/>
              <a:sym typeface="Century Gothic"/>
            </a:endParaRPr>
          </a:p>
        </p:txBody>
      </p:sp>
      <p:sp>
        <p:nvSpPr>
          <p:cNvPr id="311" name="Google Shape;311;p22"/>
          <p:cNvSpPr txBox="1"/>
          <p:nvPr/>
        </p:nvSpPr>
        <p:spPr>
          <a:xfrm>
            <a:off x="7086498" y="2331763"/>
            <a:ext cx="4154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2800" u="none" cap="none" strike="noStrike">
              <a:solidFill>
                <a:srgbClr val="000000"/>
              </a:solidFill>
              <a:latin typeface="Century Gothic"/>
              <a:ea typeface="Century Gothic"/>
              <a:cs typeface="Century Gothic"/>
              <a:sym typeface="Century Gothic"/>
            </a:endParaRPr>
          </a:p>
        </p:txBody>
      </p:sp>
      <p:pic>
        <p:nvPicPr>
          <p:cNvPr id="312" name="Google Shape;312;p22"/>
          <p:cNvPicPr preferRelativeResize="0"/>
          <p:nvPr/>
        </p:nvPicPr>
        <p:blipFill rotWithShape="1">
          <a:blip r:embed="rId6">
            <a:alphaModFix/>
          </a:blip>
          <a:srcRect b="0" l="0" r="0" t="0"/>
          <a:stretch/>
        </p:blipFill>
        <p:spPr>
          <a:xfrm>
            <a:off x="939235" y="1428213"/>
            <a:ext cx="5176619" cy="452240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descr="A picture containing clock&#10;&#10;Description automatically generated" id="318" name="Google Shape;318;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9" name="Google Shape;319;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0" name="Google Shape;320;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1" name="Google Shape;321;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2" name="Google Shape;322;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23" name="Google Shape;323;p23"/>
          <p:cNvSpPr txBox="1"/>
          <p:nvPr/>
        </p:nvSpPr>
        <p:spPr>
          <a:xfrm>
            <a:off x="885824" y="3081165"/>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go</a:t>
            </a:r>
            <a:endParaRPr b="0" i="0" sz="1400" u="none" cap="none" strike="noStrike">
              <a:solidFill>
                <a:srgbClr val="000000"/>
              </a:solidFill>
              <a:latin typeface="Century Gothic"/>
              <a:ea typeface="Century Gothic"/>
              <a:cs typeface="Century Gothic"/>
              <a:sym typeface="Century Gothic"/>
            </a:endParaRPr>
          </a:p>
        </p:txBody>
      </p:sp>
      <p:sp>
        <p:nvSpPr>
          <p:cNvPr id="324" name="Google Shape;324;p23"/>
          <p:cNvSpPr txBox="1"/>
          <p:nvPr/>
        </p:nvSpPr>
        <p:spPr>
          <a:xfrm>
            <a:off x="4495801" y="3081165"/>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from</a:t>
            </a:r>
            <a:endParaRPr b="0" i="0" sz="1400" u="none" cap="none" strike="noStrike">
              <a:solidFill>
                <a:srgbClr val="000000"/>
              </a:solidFill>
              <a:latin typeface="Century Gothic"/>
              <a:ea typeface="Century Gothic"/>
              <a:cs typeface="Century Gothic"/>
              <a:sym typeface="Century Gothic"/>
            </a:endParaRPr>
          </a:p>
        </p:txBody>
      </p:sp>
      <p:sp>
        <p:nvSpPr>
          <p:cNvPr id="325" name="Google Shape;325;p23"/>
          <p:cNvSpPr txBox="1"/>
          <p:nvPr/>
        </p:nvSpPr>
        <p:spPr>
          <a:xfrm>
            <a:off x="8002497" y="3066998"/>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yellow</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descr="A picture containing clock&#10;&#10;Description automatically generated" id="331" name="Google Shape;331;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2" name="Google Shape;332;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3" name="Google Shape;333;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4" name="Google Shape;334;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5" name="Google Shape;335;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36" name="Google Shape;336;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182</a:t>
            </a:r>
            <a:endParaRPr b="0" i="0" sz="1400" u="none" cap="none" strike="noStrike">
              <a:solidFill>
                <a:srgbClr val="000000"/>
              </a:solidFill>
              <a:latin typeface="Century Gothic"/>
              <a:ea typeface="Century Gothic"/>
              <a:cs typeface="Century Gothic"/>
              <a:sym typeface="Century Gothic"/>
            </a:endParaRPr>
          </a:p>
        </p:txBody>
      </p:sp>
      <p:pic>
        <p:nvPicPr>
          <p:cNvPr id="337" name="Google Shape;337;p24"/>
          <p:cNvPicPr preferRelativeResize="0"/>
          <p:nvPr/>
        </p:nvPicPr>
        <p:blipFill rotWithShape="1">
          <a:blip r:embed="rId6">
            <a:alphaModFix/>
          </a:blip>
          <a:srcRect b="0" l="0" r="0" t="0"/>
          <a:stretch/>
        </p:blipFill>
        <p:spPr>
          <a:xfrm>
            <a:off x="1033463" y="2386273"/>
            <a:ext cx="10125075" cy="22764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descr="A picture containing clock&#10;&#10;Description automatically generated" id="343" name="Google Shape;343;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4" name="Google Shape;344;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5" name="Google Shape;345;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6" name="Google Shape;346;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7" name="Google Shape;347;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Print Awareness</a:t>
            </a:r>
            <a:endParaRPr b="0" i="0" sz="1400" u="none" cap="none" strike="noStrike">
              <a:solidFill>
                <a:srgbClr val="000000"/>
              </a:solidFill>
              <a:latin typeface="Century Gothic"/>
              <a:ea typeface="Century Gothic"/>
              <a:cs typeface="Century Gothic"/>
              <a:sym typeface="Century Gothic"/>
            </a:endParaRPr>
          </a:p>
        </p:txBody>
      </p:sp>
      <p:pic>
        <p:nvPicPr>
          <p:cNvPr id="348" name="Google Shape;348;p26"/>
          <p:cNvPicPr preferRelativeResize="0"/>
          <p:nvPr/>
        </p:nvPicPr>
        <p:blipFill rotWithShape="1">
          <a:blip r:embed="rId6">
            <a:alphaModFix/>
          </a:blip>
          <a:srcRect b="0" l="0" r="0" t="0"/>
          <a:stretch/>
        </p:blipFill>
        <p:spPr>
          <a:xfrm>
            <a:off x="2511411" y="1418177"/>
            <a:ext cx="6062401" cy="50195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49" name="Google Shape;349;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descr="A picture containing clock&#10;&#10;Description automatically generated" id="355" name="Google Shape;355;g25da127523e_0_24"/>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356" name="Google Shape;356;g25da127523e_0_24"/>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357" name="Google Shape;357;g25da127523e_0_24"/>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358" name="Google Shape;358;g25da127523e_0_24"/>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359" name="Google Shape;359;g25da127523e_0_24"/>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  First Read – Run, Jump, and Swim</a:t>
            </a:r>
            <a:endParaRPr b="0" i="0" sz="1400" u="none" cap="none" strike="noStrike">
              <a:solidFill>
                <a:srgbClr val="000000"/>
              </a:solidFill>
              <a:latin typeface="Century Gothic"/>
              <a:ea typeface="Century Gothic"/>
              <a:cs typeface="Century Gothic"/>
              <a:sym typeface="Century Gothic"/>
            </a:endParaRPr>
          </a:p>
        </p:txBody>
      </p:sp>
      <p:pic>
        <p:nvPicPr>
          <p:cNvPr id="360" name="Google Shape;360;g25da127523e_0_24"/>
          <p:cNvPicPr preferRelativeResize="0"/>
          <p:nvPr/>
        </p:nvPicPr>
        <p:blipFill rotWithShape="1">
          <a:blip r:embed="rId6">
            <a:alphaModFix/>
          </a:blip>
          <a:srcRect b="0" l="0" r="0" t="0"/>
          <a:stretch/>
        </p:blipFill>
        <p:spPr>
          <a:xfrm>
            <a:off x="2511411" y="1418177"/>
            <a:ext cx="6062403" cy="50195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61" name="Google Shape;361;g25da127523e_0_24"/>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descr="A picture containing clock&#10;&#10;Description automatically generated" id="367" name="Google Shape;367;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8" name="Google Shape;368;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9" name="Google Shape;369;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0" name="Google Shape;370;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1" name="Google Shape;371;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Run, Jump, and Swim</a:t>
            </a:r>
            <a:endParaRPr b="0" i="0" sz="4000" u="none" cap="none" strike="noStrike">
              <a:solidFill>
                <a:srgbClr val="000000"/>
              </a:solidFill>
              <a:latin typeface="Century Gothic"/>
              <a:ea typeface="Century Gothic"/>
              <a:cs typeface="Century Gothic"/>
              <a:sym typeface="Century Gothic"/>
            </a:endParaRPr>
          </a:p>
        </p:txBody>
      </p:sp>
      <p:sp>
        <p:nvSpPr>
          <p:cNvPr id="372" name="Google Shape;372;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184, 185</a:t>
            </a:r>
            <a:endParaRPr b="0" i="0" sz="1400" u="none" cap="none" strike="noStrike">
              <a:solidFill>
                <a:srgbClr val="000000"/>
              </a:solidFill>
              <a:latin typeface="Century Gothic"/>
              <a:ea typeface="Century Gothic"/>
              <a:cs typeface="Century Gothic"/>
              <a:sym typeface="Century Gothic"/>
            </a:endParaRPr>
          </a:p>
        </p:txBody>
      </p:sp>
      <p:pic>
        <p:nvPicPr>
          <p:cNvPr id="373" name="Google Shape;373;p27"/>
          <p:cNvPicPr preferRelativeResize="0"/>
          <p:nvPr/>
        </p:nvPicPr>
        <p:blipFill rotWithShape="1">
          <a:blip r:embed="rId6">
            <a:alphaModFix/>
          </a:blip>
          <a:srcRect b="0" l="0" r="0" t="0"/>
          <a:stretch/>
        </p:blipFill>
        <p:spPr>
          <a:xfrm>
            <a:off x="3260250" y="1765050"/>
            <a:ext cx="8641353" cy="35560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74" name="Google Shape;374;p27"/>
          <p:cNvPicPr preferRelativeResize="0"/>
          <p:nvPr/>
        </p:nvPicPr>
        <p:blipFill rotWithShape="1">
          <a:blip r:embed="rId7">
            <a:alphaModFix/>
          </a:blip>
          <a:srcRect b="0" l="0" r="0" t="0"/>
          <a:stretch/>
        </p:blipFill>
        <p:spPr>
          <a:xfrm>
            <a:off x="-8" y="2257426"/>
            <a:ext cx="3237018" cy="2343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A picture containing clock&#10;&#10;Description automatically generated" id="380" name="Google Shape;380;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1" name="Google Shape;381;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2" name="Google Shape;382;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3" name="Google Shape;383;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4" name="Google Shape;384;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Run, Jump, and Swim</a:t>
            </a:r>
            <a:endParaRPr b="0" i="0" sz="4000" u="none" cap="none" strike="noStrike">
              <a:solidFill>
                <a:srgbClr val="000000"/>
              </a:solidFill>
              <a:latin typeface="Century Gothic"/>
              <a:ea typeface="Century Gothic"/>
              <a:cs typeface="Century Gothic"/>
              <a:sym typeface="Century Gothic"/>
            </a:endParaRPr>
          </a:p>
        </p:txBody>
      </p:sp>
      <p:sp>
        <p:nvSpPr>
          <p:cNvPr id="385" name="Google Shape;385;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186, 187</a:t>
            </a:r>
            <a:endParaRPr b="0" i="0" sz="1400" u="none" cap="none" strike="noStrike">
              <a:solidFill>
                <a:srgbClr val="000000"/>
              </a:solidFill>
              <a:latin typeface="Century Gothic"/>
              <a:ea typeface="Century Gothic"/>
              <a:cs typeface="Century Gothic"/>
              <a:sym typeface="Century Gothic"/>
            </a:endParaRPr>
          </a:p>
        </p:txBody>
      </p:sp>
      <p:pic>
        <p:nvPicPr>
          <p:cNvPr id="386" name="Google Shape;386;p5"/>
          <p:cNvPicPr preferRelativeResize="0"/>
          <p:nvPr/>
        </p:nvPicPr>
        <p:blipFill rotWithShape="1">
          <a:blip r:embed="rId6">
            <a:alphaModFix/>
          </a:blip>
          <a:srcRect b="0" l="0" r="0" t="0"/>
          <a:stretch/>
        </p:blipFill>
        <p:spPr>
          <a:xfrm>
            <a:off x="1649371" y="1765068"/>
            <a:ext cx="8893255" cy="36885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descr="A picture containing clock&#10;&#10;Description automatically generated" id="392" name="Google Shape;392;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3" name="Google Shape;393;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4" name="Google Shape;394;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5" name="Google Shape;395;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6" name="Google Shape;396;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Run, Jump, and Swim</a:t>
            </a:r>
            <a:endParaRPr b="0" i="0" sz="4000" u="none" cap="none" strike="noStrike">
              <a:solidFill>
                <a:srgbClr val="000000"/>
              </a:solidFill>
              <a:latin typeface="Century Gothic"/>
              <a:ea typeface="Century Gothic"/>
              <a:cs typeface="Century Gothic"/>
              <a:sym typeface="Century Gothic"/>
            </a:endParaRPr>
          </a:p>
        </p:txBody>
      </p:sp>
      <p:sp>
        <p:nvSpPr>
          <p:cNvPr id="397" name="Google Shape;397;p1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188, 189</a:t>
            </a:r>
            <a:endParaRPr b="0" i="0" sz="1400" u="none" cap="none" strike="noStrike">
              <a:solidFill>
                <a:srgbClr val="000000"/>
              </a:solidFill>
              <a:latin typeface="Century Gothic"/>
              <a:ea typeface="Century Gothic"/>
              <a:cs typeface="Century Gothic"/>
              <a:sym typeface="Century Gothic"/>
            </a:endParaRPr>
          </a:p>
        </p:txBody>
      </p:sp>
      <p:pic>
        <p:nvPicPr>
          <p:cNvPr id="398" name="Google Shape;398;p18"/>
          <p:cNvPicPr preferRelativeResize="0"/>
          <p:nvPr/>
        </p:nvPicPr>
        <p:blipFill rotWithShape="1">
          <a:blip r:embed="rId6">
            <a:alphaModFix/>
          </a:blip>
          <a:srcRect b="0" l="0" r="0" t="0"/>
          <a:stretch/>
        </p:blipFill>
        <p:spPr>
          <a:xfrm>
            <a:off x="3072105" y="2021850"/>
            <a:ext cx="8378045" cy="34583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99" name="Google Shape;399;p18"/>
          <p:cNvPicPr preferRelativeResize="0"/>
          <p:nvPr/>
        </p:nvPicPr>
        <p:blipFill rotWithShape="1">
          <a:blip r:embed="rId7">
            <a:alphaModFix/>
          </a:blip>
          <a:srcRect b="0" l="0" r="0" t="0"/>
          <a:stretch/>
        </p:blipFill>
        <p:spPr>
          <a:xfrm>
            <a:off x="-83860" y="2579459"/>
            <a:ext cx="3237018" cy="2343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descr="A picture containing clock&#10;&#10;Description automatically generated" id="405" name="Google Shape;405;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6" name="Google Shape;406;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7" name="Google Shape;407;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8" name="Google Shape;408;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9" name="Google Shape;409;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Run, Jump, and Swim</a:t>
            </a:r>
            <a:endParaRPr b="0" i="0" sz="4000" u="none" cap="none" strike="noStrike">
              <a:solidFill>
                <a:srgbClr val="000000"/>
              </a:solidFill>
              <a:latin typeface="Century Gothic"/>
              <a:ea typeface="Century Gothic"/>
              <a:cs typeface="Century Gothic"/>
              <a:sym typeface="Century Gothic"/>
            </a:endParaRPr>
          </a:p>
        </p:txBody>
      </p:sp>
      <p:sp>
        <p:nvSpPr>
          <p:cNvPr id="410" name="Google Shape;410;p2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190, 191</a:t>
            </a:r>
            <a:endParaRPr b="0" i="0" sz="1400" u="none" cap="none" strike="noStrike">
              <a:solidFill>
                <a:srgbClr val="000000"/>
              </a:solidFill>
              <a:latin typeface="Century Gothic"/>
              <a:ea typeface="Century Gothic"/>
              <a:cs typeface="Century Gothic"/>
              <a:sym typeface="Century Gothic"/>
            </a:endParaRPr>
          </a:p>
        </p:txBody>
      </p:sp>
      <p:pic>
        <p:nvPicPr>
          <p:cNvPr id="411" name="Google Shape;411;p25"/>
          <p:cNvPicPr preferRelativeResize="0"/>
          <p:nvPr/>
        </p:nvPicPr>
        <p:blipFill rotWithShape="1">
          <a:blip r:embed="rId6">
            <a:alphaModFix/>
          </a:blip>
          <a:srcRect b="0" l="0" r="0" t="0"/>
          <a:stretch/>
        </p:blipFill>
        <p:spPr>
          <a:xfrm>
            <a:off x="1634399" y="1765062"/>
            <a:ext cx="8923202" cy="368850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descr="A picture containing clock&#10;&#10;Description automatically generated" id="417" name="Google Shape;417;g216d5158540_0_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18" name="Google Shape;418;g216d5158540_0_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19" name="Google Shape;419;g216d5158540_0_8"/>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420" name="Google Shape;420;g216d5158540_0_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421" name="Google Shape;421;g216d5158540_0_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pic>
        <p:nvPicPr>
          <p:cNvPr id="422" name="Google Shape;422;g216d5158540_0_8"/>
          <p:cNvPicPr preferRelativeResize="0"/>
          <p:nvPr/>
        </p:nvPicPr>
        <p:blipFill rotWithShape="1">
          <a:blip r:embed="rId6">
            <a:alphaModFix/>
          </a:blip>
          <a:srcRect b="0" l="0" r="0" t="0"/>
          <a:stretch/>
        </p:blipFill>
        <p:spPr>
          <a:xfrm>
            <a:off x="750887" y="1505488"/>
            <a:ext cx="5275426" cy="43679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23" name="Google Shape;423;g216d5158540_0_8"/>
          <p:cNvSpPr txBox="1"/>
          <p:nvPr/>
        </p:nvSpPr>
        <p:spPr>
          <a:xfrm>
            <a:off x="6564750" y="1923725"/>
            <a:ext cx="4740600" cy="320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Author’s Claim: </a:t>
            </a:r>
            <a:r>
              <a:rPr b="0" i="0" lang="en-US" sz="2800" u="none" cap="none" strike="noStrike">
                <a:solidFill>
                  <a:schemeClr val="dk1"/>
                </a:solidFill>
                <a:latin typeface="Century Gothic"/>
                <a:ea typeface="Century Gothic"/>
                <a:cs typeface="Century Gothic"/>
                <a:sym typeface="Century Gothic"/>
              </a:rPr>
              <a:t>Ask students if the author persuaded them or not.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Author’s Reasons: </a:t>
            </a:r>
            <a:r>
              <a:rPr b="0" i="0" lang="en-US" sz="2800" u="none" cap="none" strike="noStrike">
                <a:solidFill>
                  <a:schemeClr val="dk1"/>
                </a:solidFill>
                <a:latin typeface="Century Gothic"/>
                <a:ea typeface="Century Gothic"/>
                <a:cs typeface="Century Gothic"/>
                <a:sym typeface="Century Gothic"/>
              </a:rPr>
              <a:t>If students agree with the author, ask them why. </a:t>
            </a:r>
            <a:endParaRPr b="0" i="0" sz="2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descr="A picture containing clock&#10;&#10;Description automatically generated" id="429" name="Google Shape;429;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0" name="Google Shape;430;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1" name="Google Shape;431;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2" name="Google Shape;432;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3" name="Google Shape;433;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34" name="Google Shape;434;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192</a:t>
            </a:r>
            <a:endParaRPr b="0" i="0" sz="1400" u="none" cap="none" strike="noStrike">
              <a:solidFill>
                <a:srgbClr val="000000"/>
              </a:solidFill>
              <a:latin typeface="Century Gothic"/>
              <a:ea typeface="Century Gothic"/>
              <a:cs typeface="Century Gothic"/>
              <a:sym typeface="Century Gothic"/>
            </a:endParaRPr>
          </a:p>
        </p:txBody>
      </p:sp>
      <p:pic>
        <p:nvPicPr>
          <p:cNvPr id="435" name="Google Shape;435;p33"/>
          <p:cNvPicPr preferRelativeResize="0"/>
          <p:nvPr/>
        </p:nvPicPr>
        <p:blipFill rotWithShape="1">
          <a:blip r:embed="rId6">
            <a:alphaModFix/>
          </a:blip>
          <a:srcRect b="0" l="0" r="0" t="0"/>
          <a:stretch/>
        </p:blipFill>
        <p:spPr>
          <a:xfrm>
            <a:off x="1078440" y="1542292"/>
            <a:ext cx="4932274" cy="42942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36" name="Google Shape;436;p33"/>
          <p:cNvSpPr txBox="1"/>
          <p:nvPr/>
        </p:nvSpPr>
        <p:spPr>
          <a:xfrm>
            <a:off x="7037875" y="2411863"/>
            <a:ext cx="4113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192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descr="A picture containing clock&#10;&#10;Description automatically generated" id="442" name="Google Shape;442;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3" name="Google Shape;443;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4" name="Google Shape;444;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5" name="Google Shape;445;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6" name="Google Shape;446;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47" name="Google Shape;447;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193</a:t>
            </a:r>
            <a:endParaRPr b="0" i="0" sz="1400" u="none" cap="none" strike="noStrike">
              <a:solidFill>
                <a:srgbClr val="000000"/>
              </a:solidFill>
              <a:latin typeface="Century Gothic"/>
              <a:ea typeface="Century Gothic"/>
              <a:cs typeface="Century Gothic"/>
              <a:sym typeface="Century Gothic"/>
            </a:endParaRPr>
          </a:p>
        </p:txBody>
      </p:sp>
      <p:pic>
        <p:nvPicPr>
          <p:cNvPr id="448" name="Google Shape;448;p34"/>
          <p:cNvPicPr preferRelativeResize="0"/>
          <p:nvPr/>
        </p:nvPicPr>
        <p:blipFill rotWithShape="1">
          <a:blip r:embed="rId6">
            <a:alphaModFix/>
          </a:blip>
          <a:srcRect b="405" l="0" r="0" t="396"/>
          <a:stretch/>
        </p:blipFill>
        <p:spPr>
          <a:xfrm>
            <a:off x="1321400" y="1521501"/>
            <a:ext cx="5534725" cy="45527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49" name="Google Shape;449;p34"/>
          <p:cNvSpPr txBox="1"/>
          <p:nvPr/>
        </p:nvSpPr>
        <p:spPr>
          <a:xfrm>
            <a:off x="7965063" y="2331774"/>
            <a:ext cx="37992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 193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descr="A picture containing clock&#10;&#10;Description automatically generated" id="455" name="Google Shape;455;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6" name="Google Shape;456;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7" name="Google Shape;457;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8" name="Google Shape;458;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9" name="Google Shape;459;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List Book</a:t>
            </a:r>
            <a:endParaRPr b="0" i="0" sz="1400" u="none" cap="none" strike="noStrike">
              <a:solidFill>
                <a:srgbClr val="000000"/>
              </a:solidFill>
              <a:latin typeface="Century Gothic"/>
              <a:ea typeface="Century Gothic"/>
              <a:cs typeface="Century Gothic"/>
              <a:sym typeface="Century Gothic"/>
            </a:endParaRPr>
          </a:p>
        </p:txBody>
      </p:sp>
      <p:sp>
        <p:nvSpPr>
          <p:cNvPr id="460" name="Google Shape;460;p35"/>
          <p:cNvSpPr txBox="1"/>
          <p:nvPr/>
        </p:nvSpPr>
        <p:spPr>
          <a:xfrm>
            <a:off x="2457900" y="1630350"/>
            <a:ext cx="7276200" cy="4402200"/>
          </a:xfrm>
          <a:prstGeom prst="rect">
            <a:avLst/>
          </a:prstGeom>
          <a:noFill/>
          <a:ln>
            <a:noFill/>
          </a:ln>
        </p:spPr>
        <p:txBody>
          <a:bodyPr anchorCtr="0" anchor="t" bIns="45700" lIns="91425" spcFirstLastPara="1" rIns="91425" wrap="square" tIns="45700">
            <a:spAutoFit/>
          </a:bodyPr>
          <a:lstStyle/>
          <a:p>
            <a:pPr indent="-565150" lvl="1" marL="1200150" marR="0" rtl="0" algn="l">
              <a:lnSpc>
                <a:spcPct val="150000"/>
              </a:lnSpc>
              <a:spcBef>
                <a:spcPts val="0"/>
              </a:spcBef>
              <a:spcAft>
                <a:spcPts val="0"/>
              </a:spcAft>
              <a:buClr>
                <a:srgbClr val="000000"/>
              </a:buClr>
              <a:buSzPts val="4000"/>
              <a:buFont typeface="Arial"/>
              <a:buAutoNum type="arabicPeriod"/>
            </a:pPr>
            <a:r>
              <a:rPr b="0" i="0" lang="en-US" sz="4000" u="none" cap="none" strike="noStrike">
                <a:solidFill>
                  <a:srgbClr val="353335"/>
                </a:solidFill>
                <a:latin typeface="Century Gothic"/>
                <a:ea typeface="Century Gothic"/>
                <a:cs typeface="Century Gothic"/>
                <a:sym typeface="Century Gothic"/>
              </a:rPr>
              <a:t>read this book!</a:t>
            </a:r>
            <a:endParaRPr b="0" i="0" sz="4000" u="none" cap="none" strike="noStrike">
              <a:solidFill>
                <a:srgbClr val="000000"/>
              </a:solidFill>
              <a:latin typeface="Arial"/>
              <a:ea typeface="Arial"/>
              <a:cs typeface="Arial"/>
              <a:sym typeface="Arial"/>
            </a:endParaRPr>
          </a:p>
          <a:p>
            <a:pPr indent="-565150" lvl="1" marL="1200150" marR="0" rtl="0" algn="l">
              <a:lnSpc>
                <a:spcPct val="150000"/>
              </a:lnSpc>
              <a:spcBef>
                <a:spcPts val="0"/>
              </a:spcBef>
              <a:spcAft>
                <a:spcPts val="0"/>
              </a:spcAft>
              <a:buClr>
                <a:srgbClr val="000000"/>
              </a:buClr>
              <a:buSzPts val="4000"/>
              <a:buFont typeface="Arial"/>
              <a:buAutoNum type="arabicPeriod"/>
            </a:pPr>
            <a:r>
              <a:rPr b="0" i="0" lang="en-US" sz="4000" u="none" cap="none" strike="noStrike">
                <a:solidFill>
                  <a:srgbClr val="353335"/>
                </a:solidFill>
                <a:latin typeface="Century Gothic"/>
                <a:ea typeface="Century Gothic"/>
                <a:cs typeface="Century Gothic"/>
                <a:sym typeface="Century Gothic"/>
              </a:rPr>
              <a:t>The boy took a walk.</a:t>
            </a:r>
            <a:endParaRPr b="0" i="0" sz="4000" u="none" cap="none" strike="noStrike">
              <a:solidFill>
                <a:srgbClr val="000000"/>
              </a:solidFill>
              <a:latin typeface="Arial"/>
              <a:ea typeface="Arial"/>
              <a:cs typeface="Arial"/>
              <a:sym typeface="Arial"/>
            </a:endParaRPr>
          </a:p>
          <a:p>
            <a:pPr indent="-565150" lvl="1" marL="1200150" marR="0" rtl="0" algn="l">
              <a:lnSpc>
                <a:spcPct val="150000"/>
              </a:lnSpc>
              <a:spcBef>
                <a:spcPts val="0"/>
              </a:spcBef>
              <a:spcAft>
                <a:spcPts val="0"/>
              </a:spcAft>
              <a:buClr>
                <a:srgbClr val="000000"/>
              </a:buClr>
              <a:buSzPts val="4000"/>
              <a:buFont typeface="Arial"/>
              <a:buAutoNum type="arabicPeriod"/>
            </a:pPr>
            <a:r>
              <a:rPr b="0" i="0" lang="en-US" sz="4000" u="none" cap="none" strike="noStrike">
                <a:solidFill>
                  <a:srgbClr val="353335"/>
                </a:solidFill>
                <a:latin typeface="Century Gothic"/>
                <a:ea typeface="Century Gothic"/>
                <a:cs typeface="Century Gothic"/>
                <a:sym typeface="Century Gothic"/>
              </a:rPr>
              <a:t>how was your day</a:t>
            </a:r>
            <a:r>
              <a:rPr b="0" i="0" lang="en-US" sz="4000" u="none" cap="none" strike="noStrike">
                <a:solidFill>
                  <a:srgbClr val="353335"/>
                </a:solidFill>
                <a:latin typeface="Arial"/>
                <a:ea typeface="Arial"/>
                <a:cs typeface="Arial"/>
                <a:sym typeface="Arial"/>
              </a:rPr>
              <a:t>?</a:t>
            </a:r>
            <a:endParaRPr b="0" i="0" sz="4000" u="none" cap="none" strike="noStrike">
              <a:solidFill>
                <a:srgbClr val="000000"/>
              </a:solidFill>
              <a:latin typeface="Arial"/>
              <a:ea typeface="Arial"/>
              <a:cs typeface="Arial"/>
              <a:sym typeface="Arial"/>
            </a:endParaRPr>
          </a:p>
          <a:p>
            <a:pPr indent="-565150" lvl="1" marL="1200150" marR="0" rtl="0" algn="l">
              <a:lnSpc>
                <a:spcPct val="150000"/>
              </a:lnSpc>
              <a:spcBef>
                <a:spcPts val="0"/>
              </a:spcBef>
              <a:spcAft>
                <a:spcPts val="0"/>
              </a:spcAft>
              <a:buClr>
                <a:srgbClr val="000000"/>
              </a:buClr>
              <a:buSzPts val="4000"/>
              <a:buFont typeface="Arial"/>
              <a:buAutoNum type="arabicPeriod"/>
            </a:pPr>
            <a:r>
              <a:rPr b="0" i="0" lang="en-US" sz="4000" u="none" cap="none" strike="noStrike">
                <a:solidFill>
                  <a:srgbClr val="353335"/>
                </a:solidFill>
                <a:latin typeface="Century Gothic"/>
                <a:ea typeface="Century Gothic"/>
                <a:cs typeface="Century Gothic"/>
                <a:sym typeface="Century Gothic"/>
              </a:rPr>
              <a:t>i like sports.</a:t>
            </a:r>
            <a:endParaRPr b="0" i="0" sz="4000" u="none" cap="none" strike="noStrike">
              <a:solidFill>
                <a:srgbClr val="000000"/>
              </a:solidFill>
              <a:latin typeface="Arial"/>
              <a:ea typeface="Arial"/>
              <a:cs typeface="Arial"/>
              <a:sym typeface="Arial"/>
            </a:endParaRPr>
          </a:p>
          <a:p>
            <a:pPr indent="-565150" lvl="1" marL="1200150" marR="0" rtl="0" algn="l">
              <a:lnSpc>
                <a:spcPct val="150000"/>
              </a:lnSpc>
              <a:spcBef>
                <a:spcPts val="0"/>
              </a:spcBef>
              <a:spcAft>
                <a:spcPts val="0"/>
              </a:spcAft>
              <a:buClr>
                <a:srgbClr val="000000"/>
              </a:buClr>
              <a:buSzPts val="4000"/>
              <a:buFont typeface="Arial"/>
              <a:buAutoNum type="arabicPeriod"/>
            </a:pPr>
            <a:r>
              <a:rPr b="0" i="0" lang="en-US" sz="4000" u="none" cap="none" strike="noStrike">
                <a:solidFill>
                  <a:srgbClr val="353335"/>
                </a:solidFill>
                <a:latin typeface="Century Gothic"/>
                <a:ea typeface="Century Gothic"/>
                <a:cs typeface="Century Gothic"/>
                <a:sym typeface="Century Gothic"/>
              </a:rPr>
              <a:t>look at the tree.</a:t>
            </a:r>
            <a:endParaRPr b="0" i="0" sz="4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descr="A picture containing clock&#10;&#10;Description automatically generated" id="466" name="Google Shape;466;g25da127523e_0_24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67" name="Google Shape;467;g25da127523e_0_24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68" name="Google Shape;468;g25da127523e_0_248"/>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469" name="Google Shape;469;g25da127523e_0_24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470" name="Google Shape;470;g25da127523e_0_24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List Book</a:t>
            </a:r>
            <a:endParaRPr b="0" i="0" sz="1400" u="none" cap="none" strike="noStrike">
              <a:solidFill>
                <a:srgbClr val="000000"/>
              </a:solidFill>
              <a:latin typeface="Century Gothic"/>
              <a:ea typeface="Century Gothic"/>
              <a:cs typeface="Century Gothic"/>
              <a:sym typeface="Century Gothic"/>
            </a:endParaRPr>
          </a:p>
        </p:txBody>
      </p:sp>
      <p:pic>
        <p:nvPicPr>
          <p:cNvPr id="471" name="Google Shape;471;g25da127523e_0_248"/>
          <p:cNvPicPr preferRelativeResize="0"/>
          <p:nvPr/>
        </p:nvPicPr>
        <p:blipFill rotWithShape="1">
          <a:blip r:embed="rId6">
            <a:alphaModFix/>
          </a:blip>
          <a:srcRect b="199" l="0" r="0" t="209"/>
          <a:stretch/>
        </p:blipFill>
        <p:spPr>
          <a:xfrm>
            <a:off x="1321400" y="1521501"/>
            <a:ext cx="5534727" cy="45527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72" name="Google Shape;472;g25da127523e_0_248"/>
          <p:cNvSpPr txBox="1"/>
          <p:nvPr/>
        </p:nvSpPr>
        <p:spPr>
          <a:xfrm>
            <a:off x="7965063" y="2331774"/>
            <a:ext cx="37992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 202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 </a:t>
            </a:r>
            <a:endParaRPr b="0" i="0" sz="3200" u="none" cap="none" strike="noStrike">
              <a:solidFill>
                <a:srgbClr val="000000"/>
              </a:solidFill>
              <a:latin typeface="Century Gothic"/>
              <a:ea typeface="Century Gothic"/>
              <a:cs typeface="Century Gothic"/>
              <a:sym typeface="Century Gothic"/>
            </a:endParaRPr>
          </a:p>
        </p:txBody>
      </p:sp>
      <p:sp>
        <p:nvSpPr>
          <p:cNvPr id="473" name="Google Shape;473;g25da127523e_0_248"/>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descr="A picture containing clock&#10;&#10;Description automatically generated" id="479" name="Google Shape;479;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0" name="Google Shape;480;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1" name="Google Shape;481;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2" name="Google Shape;482;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3" name="Google Shape;483;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84" name="Google Shape;484;p36"/>
          <p:cNvSpPr txBox="1"/>
          <p:nvPr/>
        </p:nvSpPr>
        <p:spPr>
          <a:xfrm>
            <a:off x="1024883" y="2553127"/>
            <a:ext cx="7761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Review </a:t>
            </a:r>
            <a:r>
              <a:rPr b="0" i="0" lang="en-US" sz="3200" u="none" cap="none" strike="noStrike">
                <a:solidFill>
                  <a:schemeClr val="dk1"/>
                </a:solidFill>
                <a:latin typeface="Century Gothic"/>
                <a:ea typeface="Century Gothic"/>
                <a:cs typeface="Century Gothic"/>
                <a:sym typeface="Century Gothic"/>
              </a:rPr>
              <a:t>and </a:t>
            </a:r>
            <a:r>
              <a:rPr b="1" i="0" lang="en-US" sz="3200" u="none" cap="none" strike="noStrike">
                <a:solidFill>
                  <a:schemeClr val="dk1"/>
                </a:solidFill>
                <a:latin typeface="Century Gothic"/>
                <a:ea typeface="Century Gothic"/>
                <a:cs typeface="Century Gothic"/>
                <a:sym typeface="Century Gothic"/>
              </a:rPr>
              <a:t>edit</a:t>
            </a:r>
            <a:r>
              <a:rPr b="0" i="0" lang="en-US" sz="3200" u="none" cap="none" strike="noStrike">
                <a:solidFill>
                  <a:schemeClr val="dk1"/>
                </a:solidFill>
                <a:latin typeface="Century Gothic"/>
                <a:ea typeface="Century Gothic"/>
                <a:cs typeface="Century Gothic"/>
                <a:sym typeface="Century Gothic"/>
              </a:rPr>
              <a:t> both the text and pictures in your list book for capitalization.</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485" name="Google Shape;485;p36"/>
          <p:cNvPicPr preferRelativeResize="0"/>
          <p:nvPr/>
        </p:nvPicPr>
        <p:blipFill rotWithShape="1">
          <a:blip r:embed="rId6">
            <a:alphaModFix/>
          </a:blip>
          <a:srcRect b="0" l="0" r="0" t="0"/>
          <a:stretch/>
        </p:blipFill>
        <p:spPr>
          <a:xfrm>
            <a:off x="8580552" y="3260521"/>
            <a:ext cx="2429785" cy="24297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descr="A picture containing clock&#10;&#10;Description automatically generated" id="491" name="Google Shape;491;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2" name="Google Shape;492;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3" name="Google Shape;493;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4" name="Google Shape;494;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5" name="Google Shape;495;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Rhyming Sort</a:t>
            </a:r>
            <a:endParaRPr b="0" i="0" sz="1400" u="none" cap="none" strike="noStrike">
              <a:solidFill>
                <a:srgbClr val="000000"/>
              </a:solidFill>
              <a:latin typeface="Century Gothic"/>
              <a:ea typeface="Century Gothic"/>
              <a:cs typeface="Century Gothic"/>
              <a:sym typeface="Century Gothic"/>
            </a:endParaRPr>
          </a:p>
        </p:txBody>
      </p:sp>
      <p:sp>
        <p:nvSpPr>
          <p:cNvPr id="496" name="Google Shape;496;p38"/>
          <p:cNvSpPr txBox="1"/>
          <p:nvPr/>
        </p:nvSpPr>
        <p:spPr>
          <a:xfrm>
            <a:off x="8255150" y="2627388"/>
            <a:ext cx="37641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page 198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
        <p:nvSpPr>
          <p:cNvPr id="497" name="Google Shape;497;p3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198</a:t>
            </a:r>
            <a:endParaRPr b="0" i="0" sz="1400" u="none" cap="none" strike="noStrike">
              <a:solidFill>
                <a:srgbClr val="000000"/>
              </a:solidFill>
              <a:latin typeface="Century Gothic"/>
              <a:ea typeface="Century Gothic"/>
              <a:cs typeface="Century Gothic"/>
              <a:sym typeface="Century Gothic"/>
            </a:endParaRPr>
          </a:p>
        </p:txBody>
      </p:sp>
      <p:pic>
        <p:nvPicPr>
          <p:cNvPr id="498" name="Google Shape;498;p38"/>
          <p:cNvPicPr preferRelativeResize="0"/>
          <p:nvPr/>
        </p:nvPicPr>
        <p:blipFill rotWithShape="1">
          <a:blip r:embed="rId6">
            <a:alphaModFix/>
          </a:blip>
          <a:srcRect b="0" l="0" r="0" t="0"/>
          <a:stretch/>
        </p:blipFill>
        <p:spPr>
          <a:xfrm>
            <a:off x="695987" y="1325177"/>
            <a:ext cx="1564199" cy="21953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99" name="Google Shape;499;p38"/>
          <p:cNvPicPr preferRelativeResize="0"/>
          <p:nvPr/>
        </p:nvPicPr>
        <p:blipFill rotWithShape="1">
          <a:blip r:embed="rId7">
            <a:alphaModFix/>
          </a:blip>
          <a:srcRect b="0" l="0" r="0" t="0"/>
          <a:stretch/>
        </p:blipFill>
        <p:spPr>
          <a:xfrm>
            <a:off x="696586" y="3858622"/>
            <a:ext cx="1562970" cy="219505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00" name="Google Shape;500;p38"/>
          <p:cNvPicPr preferRelativeResize="0"/>
          <p:nvPr/>
        </p:nvPicPr>
        <p:blipFill rotWithShape="1">
          <a:blip r:embed="rId8">
            <a:alphaModFix/>
          </a:blip>
          <a:srcRect b="257" l="0" r="0" t="248"/>
          <a:stretch/>
        </p:blipFill>
        <p:spPr>
          <a:xfrm>
            <a:off x="2743713" y="1659175"/>
            <a:ext cx="5086100" cy="41837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descr="A picture containing clock&#10;&#10;Description automatically generated" id="506" name="Google Shape;506;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7" name="Google Shape;507;p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8" name="Google Shape;508;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9" name="Google Shape;509;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0" name="Google Shape;510;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11" name="Google Shape;511;p3"/>
          <p:cNvSpPr txBox="1"/>
          <p:nvPr/>
        </p:nvSpPr>
        <p:spPr>
          <a:xfrm>
            <a:off x="639263" y="1754375"/>
            <a:ext cx="9806700" cy="1939500"/>
          </a:xfrm>
          <a:prstGeom prst="rect">
            <a:avLst/>
          </a:prstGeom>
          <a:noFill/>
          <a:ln>
            <a:noFill/>
          </a:ln>
        </p:spPr>
        <p:txBody>
          <a:bodyPr anchorCtr="0" anchor="t" bIns="45700" lIns="91425" spcFirstLastPara="1" rIns="91425" wrap="square" tIns="45700">
            <a:spAutoFit/>
          </a:bodyPr>
          <a:lstStyle/>
          <a:p>
            <a:pPr indent="0" lvl="1" marL="495300" marR="0" rtl="0" algn="l">
              <a:lnSpc>
                <a:spcPct val="150000"/>
              </a:lnSpc>
              <a:spcBef>
                <a:spcPts val="0"/>
              </a:spcBef>
              <a:spcAft>
                <a:spcPts val="0"/>
              </a:spcAft>
              <a:buClr>
                <a:srgbClr val="000000"/>
              </a:buClr>
              <a:buSzPts val="3200"/>
              <a:buFont typeface="Arial"/>
              <a:buNone/>
            </a:pPr>
            <a:r>
              <a:rPr b="0" i="0" lang="en-US" sz="4800" u="none" cap="none" strike="noStrike">
                <a:solidFill>
                  <a:schemeClr val="accent1"/>
                </a:solidFill>
                <a:latin typeface="Century Gothic"/>
                <a:ea typeface="Century Gothic"/>
                <a:cs typeface="Century Gothic"/>
                <a:sym typeface="Century Gothic"/>
              </a:rPr>
              <a:t>I </a:t>
            </a:r>
            <a:r>
              <a:rPr b="0" i="0" lang="en-US" sz="4800" u="sng" cap="none" strike="noStrike">
                <a:solidFill>
                  <a:schemeClr val="accent1"/>
                </a:solidFill>
                <a:latin typeface="Century Gothic"/>
                <a:ea typeface="Century Gothic"/>
                <a:cs typeface="Century Gothic"/>
                <a:sym typeface="Century Gothic"/>
              </a:rPr>
              <a:t>will do</a:t>
            </a:r>
            <a:r>
              <a:rPr b="0" i="0" lang="en-US" sz="4800" u="none" cap="none" strike="noStrike">
                <a:solidFill>
                  <a:schemeClr val="accent1"/>
                </a:solidFill>
                <a:latin typeface="Century Gothic"/>
                <a:ea typeface="Century Gothic"/>
                <a:cs typeface="Century Gothic"/>
                <a:sym typeface="Century Gothic"/>
              </a:rPr>
              <a:t> my work.</a:t>
            </a:r>
            <a:endParaRPr b="0" i="0" sz="4800" u="none" cap="none" strike="noStrike">
              <a:solidFill>
                <a:schemeClr val="accent1"/>
              </a:solidFill>
              <a:latin typeface="Century Gothic"/>
              <a:ea typeface="Century Gothic"/>
              <a:cs typeface="Century Gothic"/>
              <a:sym typeface="Century Gothic"/>
            </a:endParaRPr>
          </a:p>
          <a:p>
            <a:pPr indent="0" lvl="1" marL="495300" marR="0" rtl="0" algn="l">
              <a:lnSpc>
                <a:spcPct val="150000"/>
              </a:lnSpc>
              <a:spcBef>
                <a:spcPts val="0"/>
              </a:spcBef>
              <a:spcAft>
                <a:spcPts val="0"/>
              </a:spcAft>
              <a:buClr>
                <a:srgbClr val="000000"/>
              </a:buClr>
              <a:buSzPts val="3200"/>
              <a:buFont typeface="Arial"/>
              <a:buNone/>
            </a:pPr>
            <a:r>
              <a:rPr b="0" i="0" lang="en-US" sz="4800" u="none" cap="none" strike="noStrike">
                <a:solidFill>
                  <a:schemeClr val="accent1"/>
                </a:solidFill>
                <a:latin typeface="Century Gothic"/>
                <a:ea typeface="Century Gothic"/>
                <a:cs typeface="Century Gothic"/>
                <a:sym typeface="Century Gothic"/>
              </a:rPr>
              <a:t>I </a:t>
            </a:r>
            <a:r>
              <a:rPr b="0" i="0" lang="en-US" sz="4800" u="sng" cap="none" strike="noStrike">
                <a:solidFill>
                  <a:schemeClr val="accent1"/>
                </a:solidFill>
                <a:latin typeface="Century Gothic"/>
                <a:ea typeface="Century Gothic"/>
                <a:cs typeface="Century Gothic"/>
                <a:sym typeface="Century Gothic"/>
              </a:rPr>
              <a:t>will go</a:t>
            </a:r>
            <a:r>
              <a:rPr b="0" i="0" lang="en-US" sz="4800" u="none" cap="none" strike="noStrike">
                <a:solidFill>
                  <a:schemeClr val="accent1"/>
                </a:solidFill>
                <a:latin typeface="Century Gothic"/>
                <a:ea typeface="Century Gothic"/>
                <a:cs typeface="Century Gothic"/>
                <a:sym typeface="Century Gothic"/>
              </a:rPr>
              <a:t> to the store tomorrow.</a:t>
            </a:r>
            <a:endParaRPr b="0" i="0" sz="4800" u="none" cap="none" strike="noStrike">
              <a:solidFill>
                <a:schemeClr val="accent1"/>
              </a:solidFill>
              <a:latin typeface="Arial"/>
              <a:ea typeface="Arial"/>
              <a:cs typeface="Arial"/>
              <a:sym typeface="Arial"/>
            </a:endParaRPr>
          </a:p>
        </p:txBody>
      </p:sp>
      <p:sp>
        <p:nvSpPr>
          <p:cNvPr id="512" name="Google Shape;512;p3"/>
          <p:cNvSpPr txBox="1"/>
          <p:nvPr/>
        </p:nvSpPr>
        <p:spPr>
          <a:xfrm>
            <a:off x="3048626" y="5126900"/>
            <a:ext cx="68178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Practice </a:t>
            </a:r>
            <a:r>
              <a:rPr b="0" i="0" lang="en-US" sz="3200" u="none" cap="none" strike="noStrike">
                <a:solidFill>
                  <a:schemeClr val="dk1"/>
                </a:solidFill>
                <a:latin typeface="Century Gothic"/>
                <a:ea typeface="Century Gothic"/>
                <a:cs typeface="Century Gothic"/>
                <a:sym typeface="Century Gothic"/>
              </a:rPr>
              <a:t>saying sentences using future-tense verbs.</a:t>
            </a:r>
            <a:endParaRPr b="0" i="0" sz="3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descr="A picture containing drawing, lamp&#10;&#10;Description automatically generated" id="517" name="Google Shape;517;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18" name="Google Shape;518;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19" name="Google Shape;519;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20" name="Google Shape;520;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21" name="Google Shape;521;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22" name="Google Shape;522;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descr="A picture containing clock&#10;&#10;Description automatically generated" id="528" name="Google Shape;528;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29" name="Google Shape;529;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30" name="Google Shape;530;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1" name="Google Shape;531;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32" name="Google Shape;532;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33" name="Google Shape;533;p40"/>
          <p:cNvPicPr preferRelativeResize="0"/>
          <p:nvPr/>
        </p:nvPicPr>
        <p:blipFill rotWithShape="1">
          <a:blip r:embed="rId6">
            <a:alphaModFix/>
          </a:blip>
          <a:srcRect b="0" l="0" r="0" t="0"/>
          <a:stretch/>
        </p:blipFill>
        <p:spPr>
          <a:xfrm>
            <a:off x="1820838" y="1484153"/>
            <a:ext cx="3161830" cy="44421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34" name="Google Shape;534;p40"/>
          <p:cNvPicPr preferRelativeResize="0"/>
          <p:nvPr/>
        </p:nvPicPr>
        <p:blipFill rotWithShape="1">
          <a:blip r:embed="rId7">
            <a:alphaModFix/>
          </a:blip>
          <a:srcRect b="0" l="0" r="0" t="0"/>
          <a:stretch/>
        </p:blipFill>
        <p:spPr>
          <a:xfrm>
            <a:off x="6077421" y="1479341"/>
            <a:ext cx="3186967" cy="44517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descr="A picture containing clock&#10;&#10;Description automatically generated" id="540" name="Google Shape;540;g25da127523e_0_4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541" name="Google Shape;541;g25da127523e_0_40"/>
          <p:cNvPicPr preferRelativeResize="0"/>
          <p:nvPr/>
        </p:nvPicPr>
        <p:blipFill rotWithShape="1">
          <a:blip r:embed="rId4">
            <a:alphaModFix/>
          </a:blip>
          <a:srcRect b="11558" l="5778" r="5315" t="0"/>
          <a:stretch/>
        </p:blipFill>
        <p:spPr>
          <a:xfrm>
            <a:off x="298808" y="6364415"/>
            <a:ext cx="1040463" cy="416152"/>
          </a:xfrm>
          <a:prstGeom prst="rect">
            <a:avLst/>
          </a:prstGeom>
          <a:noFill/>
          <a:ln>
            <a:noFill/>
          </a:ln>
        </p:spPr>
      </p:pic>
      <p:cxnSp>
        <p:nvCxnSpPr>
          <p:cNvPr id="542" name="Google Shape;542;g25da127523e_0_4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543" name="Google Shape;543;g25da127523e_0_4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44" name="Google Shape;544;g25da127523e_0_4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171</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45" name="Google Shape;545;g25da127523e_0_40"/>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546" name="Google Shape;546;g25da127523e_0_40"/>
          <p:cNvSpPr txBox="1"/>
          <p:nvPr/>
        </p:nvSpPr>
        <p:spPr>
          <a:xfrm>
            <a:off x="7086498" y="2331763"/>
            <a:ext cx="4154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2800" u="none" cap="none" strike="noStrike">
              <a:solidFill>
                <a:srgbClr val="000000"/>
              </a:solidFill>
              <a:latin typeface="Century Gothic"/>
              <a:ea typeface="Century Gothic"/>
              <a:cs typeface="Century Gothic"/>
              <a:sym typeface="Century Gothic"/>
            </a:endParaRPr>
          </a:p>
        </p:txBody>
      </p:sp>
      <p:pic>
        <p:nvPicPr>
          <p:cNvPr id="547" name="Google Shape;547;g25da127523e_0_40"/>
          <p:cNvPicPr preferRelativeResize="0"/>
          <p:nvPr/>
        </p:nvPicPr>
        <p:blipFill rotWithShape="1">
          <a:blip r:embed="rId6">
            <a:alphaModFix/>
          </a:blip>
          <a:srcRect b="0" l="2732" r="2722" t="0"/>
          <a:stretch/>
        </p:blipFill>
        <p:spPr>
          <a:xfrm>
            <a:off x="939235" y="1428213"/>
            <a:ext cx="5176618" cy="45224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descr="A picture containing clock&#10;&#10;Description automatically generated" id="553" name="Google Shape;553;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54" name="Google Shape;554;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55" name="Google Shape;555;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6" name="Google Shape;556;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57" name="Google Shape;557;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58" name="Google Shape;558;p41"/>
          <p:cNvPicPr preferRelativeResize="0"/>
          <p:nvPr/>
        </p:nvPicPr>
        <p:blipFill rotWithShape="1">
          <a:blip r:embed="rId6">
            <a:alphaModFix/>
          </a:blip>
          <a:srcRect b="0" l="0" r="0" t="0"/>
          <a:stretch/>
        </p:blipFill>
        <p:spPr>
          <a:xfrm>
            <a:off x="2471801" y="1630890"/>
            <a:ext cx="2828632" cy="42548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59" name="Google Shape;559;p41"/>
          <p:cNvPicPr preferRelativeResize="0"/>
          <p:nvPr/>
        </p:nvPicPr>
        <p:blipFill rotWithShape="1">
          <a:blip r:embed="rId7">
            <a:alphaModFix/>
          </a:blip>
          <a:srcRect b="0" l="0" r="0" t="0"/>
          <a:stretch/>
        </p:blipFill>
        <p:spPr>
          <a:xfrm>
            <a:off x="6110097" y="1598375"/>
            <a:ext cx="2824653" cy="42548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168</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3" name="Google Shape;123;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4" name="Google Shape;124;p7"/>
          <p:cNvPicPr preferRelativeResize="0"/>
          <p:nvPr/>
        </p:nvPicPr>
        <p:blipFill rotWithShape="1">
          <a:blip r:embed="rId6">
            <a:alphaModFix/>
          </a:blip>
          <a:srcRect b="0" l="0" r="0" t="0"/>
          <a:stretch/>
        </p:blipFill>
        <p:spPr>
          <a:xfrm>
            <a:off x="2324745" y="1559146"/>
            <a:ext cx="4921378" cy="45289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25" name="Google Shape;125;p7"/>
          <p:cNvSpPr txBox="1"/>
          <p:nvPr/>
        </p:nvSpPr>
        <p:spPr>
          <a:xfrm>
            <a:off x="8803875" y="2397738"/>
            <a:ext cx="29034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a:t>
            </a:r>
            <a:r>
              <a:rPr b="1" i="0" lang="en-US" sz="3200" u="none" cap="none" strike="noStrike">
                <a:solidFill>
                  <a:srgbClr val="000000"/>
                </a:solidFill>
                <a:latin typeface="Century Gothic"/>
                <a:ea typeface="Century Gothic"/>
                <a:cs typeface="Century Gothic"/>
                <a:sym typeface="Century Gothic"/>
              </a:rPr>
              <a:t> </a:t>
            </a:r>
            <a:r>
              <a:rPr b="0" i="0" lang="en-US" sz="3200" u="none" cap="none" strike="noStrike">
                <a:solidFill>
                  <a:srgbClr val="000000"/>
                </a:solidFill>
                <a:latin typeface="Century Gothic"/>
                <a:ea typeface="Century Gothic"/>
                <a:cs typeface="Century Gothic"/>
                <a:sym typeface="Century Gothic"/>
              </a:rPr>
              <a:t>168 in your Student Interactive.</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descr="A picture containing clock&#10;&#10;Description automatically generated" id="565" name="Google Shape;565;g25da127523e_0_54"/>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566" name="Google Shape;566;g25da127523e_0_54"/>
          <p:cNvPicPr preferRelativeResize="0"/>
          <p:nvPr/>
        </p:nvPicPr>
        <p:blipFill rotWithShape="1">
          <a:blip r:embed="rId4">
            <a:alphaModFix/>
          </a:blip>
          <a:srcRect b="11558" l="5778" r="5315" t="0"/>
          <a:stretch/>
        </p:blipFill>
        <p:spPr>
          <a:xfrm>
            <a:off x="298808" y="6364415"/>
            <a:ext cx="1040463" cy="416152"/>
          </a:xfrm>
          <a:prstGeom prst="rect">
            <a:avLst/>
          </a:prstGeom>
          <a:noFill/>
          <a:ln>
            <a:noFill/>
          </a:ln>
        </p:spPr>
      </p:pic>
      <p:cxnSp>
        <p:nvCxnSpPr>
          <p:cNvPr id="567" name="Google Shape;567;g25da127523e_0_54"/>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568" name="Google Shape;568;g25da127523e_0_54"/>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569" name="Google Shape;569;g25da127523e_0_54"/>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172</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70" name="Google Shape;570;g25da127523e_0_54"/>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571" name="Google Shape;571;g25da127523e_0_54"/>
          <p:cNvSpPr txBox="1"/>
          <p:nvPr/>
        </p:nvSpPr>
        <p:spPr>
          <a:xfrm>
            <a:off x="7783651" y="2331800"/>
            <a:ext cx="3596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172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72" name="Google Shape;572;g25da127523e_0_54"/>
          <p:cNvPicPr preferRelativeResize="0"/>
          <p:nvPr/>
        </p:nvPicPr>
        <p:blipFill rotWithShape="1">
          <a:blip r:embed="rId6">
            <a:alphaModFix/>
          </a:blip>
          <a:srcRect b="0" l="2732" r="2722" t="0"/>
          <a:stretch/>
        </p:blipFill>
        <p:spPr>
          <a:xfrm>
            <a:off x="1409747" y="1493063"/>
            <a:ext cx="5176618" cy="45224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descr="A picture containing clock&#10;&#10;Description automatically generated" id="578" name="Google Shape;578;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9" name="Google Shape;579;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0" name="Google Shape;580;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1" name="Google Shape;581;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2" name="Google Shape;582;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83" name="Google Shape;583;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173</a:t>
            </a:r>
            <a:endParaRPr b="0" i="0" sz="1400" u="none" cap="none" strike="noStrike">
              <a:solidFill>
                <a:srgbClr val="000000"/>
              </a:solidFill>
              <a:latin typeface="Century Gothic"/>
              <a:ea typeface="Century Gothic"/>
              <a:cs typeface="Century Gothic"/>
              <a:sym typeface="Century Gothic"/>
            </a:endParaRPr>
          </a:p>
        </p:txBody>
      </p:sp>
      <p:sp>
        <p:nvSpPr>
          <p:cNvPr id="584" name="Google Shape;584;p42"/>
          <p:cNvSpPr txBox="1"/>
          <p:nvPr/>
        </p:nvSpPr>
        <p:spPr>
          <a:xfrm>
            <a:off x="7783651" y="2331800"/>
            <a:ext cx="3596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173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85" name="Google Shape;585;p42"/>
          <p:cNvPicPr preferRelativeResize="0"/>
          <p:nvPr/>
        </p:nvPicPr>
        <p:blipFill rotWithShape="1">
          <a:blip r:embed="rId6">
            <a:alphaModFix/>
          </a:blip>
          <a:srcRect b="0" l="2749" r="2740" t="0"/>
          <a:stretch/>
        </p:blipFill>
        <p:spPr>
          <a:xfrm>
            <a:off x="1409747" y="1493063"/>
            <a:ext cx="5176618" cy="452240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descr="A picture containing clock&#10;&#10;Description automatically generated" id="591" name="Google Shape;591;g25da127523e_0_72"/>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592" name="Google Shape;592;g25da127523e_0_72"/>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593" name="Google Shape;593;g25da127523e_0_72"/>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594" name="Google Shape;594;g25da127523e_0_72"/>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595" name="Google Shape;595;g25da127523e_0_72"/>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Text Features</a:t>
            </a:r>
            <a:endParaRPr b="0" i="0" sz="1400" u="none" cap="none" strike="noStrike">
              <a:solidFill>
                <a:srgbClr val="000000"/>
              </a:solidFill>
              <a:latin typeface="Century Gothic"/>
              <a:ea typeface="Century Gothic"/>
              <a:cs typeface="Century Gothic"/>
              <a:sym typeface="Century Gothic"/>
            </a:endParaRPr>
          </a:p>
        </p:txBody>
      </p:sp>
      <p:sp>
        <p:nvSpPr>
          <p:cNvPr id="596" name="Google Shape;596;g25da127523e_0_7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145</a:t>
            </a:r>
            <a:endParaRPr b="0" i="0" sz="1400" u="none" cap="none" strike="noStrike">
              <a:solidFill>
                <a:srgbClr val="000000"/>
              </a:solidFill>
              <a:latin typeface="Century Gothic"/>
              <a:ea typeface="Century Gothic"/>
              <a:cs typeface="Century Gothic"/>
              <a:sym typeface="Century Gothic"/>
            </a:endParaRPr>
          </a:p>
        </p:txBody>
      </p:sp>
      <p:pic>
        <p:nvPicPr>
          <p:cNvPr id="597" name="Google Shape;597;g25da127523e_0_72"/>
          <p:cNvPicPr preferRelativeResize="0"/>
          <p:nvPr/>
        </p:nvPicPr>
        <p:blipFill rotWithShape="1">
          <a:blip r:embed="rId6">
            <a:alphaModFix/>
          </a:blip>
          <a:srcRect b="0" l="0" r="0" t="0"/>
          <a:stretch/>
        </p:blipFill>
        <p:spPr>
          <a:xfrm>
            <a:off x="2511411" y="1418177"/>
            <a:ext cx="6062403" cy="50195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descr="A picture containing clock&#10;&#10;Description automatically generated" id="603" name="Google Shape;603;g252566fff05_0_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604" name="Google Shape;604;g252566fff05_0_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605" name="Google Shape;605;g252566fff05_0_0"/>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606" name="Google Shape;606;g252566fff05_0_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607" name="Google Shape;607;g252566fff05_0_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Find Text Structure</a:t>
            </a:r>
            <a:endParaRPr b="0" i="0" sz="4000" u="none" cap="none" strike="noStrike">
              <a:solidFill>
                <a:srgbClr val="000000"/>
              </a:solidFill>
              <a:latin typeface="Century Gothic"/>
              <a:ea typeface="Century Gothic"/>
              <a:cs typeface="Century Gothic"/>
              <a:sym typeface="Century Gothic"/>
            </a:endParaRPr>
          </a:p>
        </p:txBody>
      </p:sp>
      <p:pic>
        <p:nvPicPr>
          <p:cNvPr id="608" name="Google Shape;608;g252566fff05_0_0"/>
          <p:cNvPicPr preferRelativeResize="0"/>
          <p:nvPr/>
        </p:nvPicPr>
        <p:blipFill rotWithShape="1">
          <a:blip r:embed="rId6">
            <a:alphaModFix/>
          </a:blip>
          <a:srcRect b="0" l="0" r="0" t="0"/>
          <a:stretch/>
        </p:blipFill>
        <p:spPr>
          <a:xfrm>
            <a:off x="458775" y="1777725"/>
            <a:ext cx="8489551" cy="349360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09" name="Google Shape;609;g252566fff05_0_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184,185</a:t>
            </a:r>
            <a:endParaRPr b="0" i="0" sz="1400" u="none" cap="none" strike="noStrike">
              <a:solidFill>
                <a:srgbClr val="000000"/>
              </a:solidFill>
              <a:latin typeface="Century Gothic"/>
              <a:ea typeface="Century Gothic"/>
              <a:cs typeface="Century Gothic"/>
              <a:sym typeface="Century Gothic"/>
            </a:endParaRPr>
          </a:p>
        </p:txBody>
      </p:sp>
      <p:sp>
        <p:nvSpPr>
          <p:cNvPr id="610" name="Google Shape;610;g252566fff05_0_0"/>
          <p:cNvSpPr txBox="1"/>
          <p:nvPr/>
        </p:nvSpPr>
        <p:spPr>
          <a:xfrm>
            <a:off x="9361925" y="2181000"/>
            <a:ext cx="2505900" cy="264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184, 185 in your Student Interactive.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descr="A picture containing clock&#10;&#10;Description automatically generated" id="616" name="Google Shape;616;p32"/>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617" name="Google Shape;617;p32"/>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618" name="Google Shape;618;p32"/>
          <p:cNvPicPr preferRelativeResize="0"/>
          <p:nvPr/>
        </p:nvPicPr>
        <p:blipFill rotWithShape="1">
          <a:blip r:embed="rId5">
            <a:alphaModFix/>
          </a:blip>
          <a:srcRect b="11557" l="5778" r="5313" t="0"/>
          <a:stretch/>
        </p:blipFill>
        <p:spPr>
          <a:xfrm>
            <a:off x="298808" y="6364415"/>
            <a:ext cx="1040463" cy="416152"/>
          </a:xfrm>
          <a:prstGeom prst="rect">
            <a:avLst/>
          </a:prstGeom>
          <a:noFill/>
          <a:ln>
            <a:noFill/>
          </a:ln>
        </p:spPr>
      </p:pic>
      <p:cxnSp>
        <p:nvCxnSpPr>
          <p:cNvPr id="619" name="Google Shape;619;p32"/>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620" name="Google Shape;620;p32"/>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Text Structure </a:t>
            </a:r>
            <a:endParaRPr b="0" i="0" sz="4000" u="none" cap="none" strike="noStrike">
              <a:solidFill>
                <a:srgbClr val="000000"/>
              </a:solidFill>
              <a:latin typeface="Century Gothic"/>
              <a:ea typeface="Century Gothic"/>
              <a:cs typeface="Century Gothic"/>
              <a:sym typeface="Century Gothic"/>
            </a:endParaRPr>
          </a:p>
        </p:txBody>
      </p:sp>
      <p:pic>
        <p:nvPicPr>
          <p:cNvPr id="621" name="Google Shape;621;p32"/>
          <p:cNvPicPr preferRelativeResize="0"/>
          <p:nvPr/>
        </p:nvPicPr>
        <p:blipFill rotWithShape="1">
          <a:blip r:embed="rId6">
            <a:alphaModFix/>
          </a:blip>
          <a:srcRect b="0" l="0" r="0" t="0"/>
          <a:stretch/>
        </p:blipFill>
        <p:spPr>
          <a:xfrm>
            <a:off x="1533835" y="1409712"/>
            <a:ext cx="5567955" cy="47944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22" name="Google Shape;622;p3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194</a:t>
            </a:r>
            <a:endParaRPr b="0" i="0" sz="1400" u="none" cap="none" strike="noStrike">
              <a:solidFill>
                <a:srgbClr val="000000"/>
              </a:solidFill>
              <a:latin typeface="Century Gothic"/>
              <a:ea typeface="Century Gothic"/>
              <a:cs typeface="Century Gothic"/>
              <a:sym typeface="Century Gothic"/>
            </a:endParaRPr>
          </a:p>
        </p:txBody>
      </p:sp>
      <p:sp>
        <p:nvSpPr>
          <p:cNvPr id="623" name="Google Shape;623;p32"/>
          <p:cNvSpPr txBox="1"/>
          <p:nvPr/>
        </p:nvSpPr>
        <p:spPr>
          <a:xfrm>
            <a:off x="8010650" y="2246975"/>
            <a:ext cx="3891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194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descr="A picture containing clock&#10;&#10;Description automatically generated" id="629" name="Google Shape;629;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0" name="Google Shape;630;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1" name="Google Shape;631;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2" name="Google Shape;632;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3" name="Google Shape;633;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id="634" name="Google Shape;634;p47"/>
          <p:cNvPicPr preferRelativeResize="0"/>
          <p:nvPr/>
        </p:nvPicPr>
        <p:blipFill rotWithShape="1">
          <a:blip r:embed="rId6">
            <a:alphaModFix/>
          </a:blip>
          <a:srcRect b="0" l="0" r="0" t="0"/>
          <a:stretch/>
        </p:blipFill>
        <p:spPr>
          <a:xfrm>
            <a:off x="2271302" y="2131501"/>
            <a:ext cx="1161875" cy="1453726"/>
          </a:xfrm>
          <a:prstGeom prst="rect">
            <a:avLst/>
          </a:prstGeom>
          <a:noFill/>
          <a:ln>
            <a:noFill/>
          </a:ln>
        </p:spPr>
      </p:pic>
      <p:pic>
        <p:nvPicPr>
          <p:cNvPr id="635" name="Google Shape;635;p47"/>
          <p:cNvPicPr preferRelativeResize="0"/>
          <p:nvPr/>
        </p:nvPicPr>
        <p:blipFill rotWithShape="1">
          <a:blip r:embed="rId7">
            <a:alphaModFix/>
          </a:blip>
          <a:srcRect b="0" l="0" r="0" t="0"/>
          <a:stretch/>
        </p:blipFill>
        <p:spPr>
          <a:xfrm>
            <a:off x="2393335" y="4321300"/>
            <a:ext cx="917807" cy="1453726"/>
          </a:xfrm>
          <a:prstGeom prst="rect">
            <a:avLst/>
          </a:prstGeom>
          <a:noFill/>
          <a:ln>
            <a:noFill/>
          </a:ln>
        </p:spPr>
      </p:pic>
      <p:pic>
        <p:nvPicPr>
          <p:cNvPr descr="Table&#10;&#10;Description automatically generated with low confidence" id="636" name="Google Shape;636;p47"/>
          <p:cNvPicPr preferRelativeResize="0"/>
          <p:nvPr/>
        </p:nvPicPr>
        <p:blipFill rotWithShape="1">
          <a:blip r:embed="rId8">
            <a:alphaModFix/>
          </a:blip>
          <a:srcRect b="0" l="0" r="0" t="0"/>
          <a:stretch/>
        </p:blipFill>
        <p:spPr>
          <a:xfrm>
            <a:off x="4659604" y="1702323"/>
            <a:ext cx="5495790" cy="450187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descr="A picture containing clock&#10;&#10;Description automatically generated" id="642" name="Google Shape;642;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3" name="Google Shape;643;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4" name="Google Shape;644;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5" name="Google Shape;645;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6" name="Google Shape;646;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List Book</a:t>
            </a:r>
            <a:endParaRPr b="0" i="0" sz="1400" u="none" cap="none" strike="noStrike">
              <a:solidFill>
                <a:srgbClr val="000000"/>
              </a:solidFill>
              <a:latin typeface="Century Gothic"/>
              <a:ea typeface="Century Gothic"/>
              <a:cs typeface="Century Gothic"/>
              <a:sym typeface="Century Gothic"/>
            </a:endParaRPr>
          </a:p>
        </p:txBody>
      </p:sp>
      <p:sp>
        <p:nvSpPr>
          <p:cNvPr id="647" name="Google Shape;647;p48"/>
          <p:cNvSpPr txBox="1"/>
          <p:nvPr/>
        </p:nvSpPr>
        <p:spPr>
          <a:xfrm>
            <a:off x="1462912" y="2051950"/>
            <a:ext cx="8159400" cy="33093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3200"/>
              <a:buFont typeface="Arial"/>
              <a:buNone/>
            </a:pPr>
            <a:r>
              <a:rPr b="1" i="0" lang="en-US" sz="3800" u="none" cap="none" strike="noStrike">
                <a:solidFill>
                  <a:schemeClr val="dk1"/>
                </a:solidFill>
                <a:latin typeface="Century Gothic"/>
                <a:ea typeface="Century Gothic"/>
                <a:cs typeface="Century Gothic"/>
                <a:sym typeface="Century Gothic"/>
              </a:rPr>
              <a:t>Writing Checklist:</a:t>
            </a:r>
            <a:endParaRPr b="0" i="0" sz="3800" u="none" cap="none" strike="noStrike">
              <a:solidFill>
                <a:srgbClr val="000000"/>
              </a:solidFill>
              <a:latin typeface="Century Gothic"/>
              <a:ea typeface="Century Gothic"/>
              <a:cs typeface="Century Gothic"/>
              <a:sym typeface="Century Gothic"/>
            </a:endParaRPr>
          </a:p>
          <a:p>
            <a:pPr indent="-495300" lvl="1" marL="1143000" marR="0" rtl="0" algn="l">
              <a:lnSpc>
                <a:spcPct val="150000"/>
              </a:lnSpc>
              <a:spcBef>
                <a:spcPts val="0"/>
              </a:spcBef>
              <a:spcAft>
                <a:spcPts val="0"/>
              </a:spcAft>
              <a:buClr>
                <a:srgbClr val="000000"/>
              </a:buClr>
              <a:buSzPts val="3800"/>
              <a:buFont typeface="Century Gothic"/>
              <a:buChar char="❑"/>
            </a:pPr>
            <a:r>
              <a:rPr b="0" i="0" lang="en-US" sz="3800" u="none" cap="none" strike="noStrike">
                <a:solidFill>
                  <a:srgbClr val="353335"/>
                </a:solidFill>
                <a:latin typeface="Century Gothic"/>
                <a:ea typeface="Century Gothic"/>
                <a:cs typeface="Century Gothic"/>
                <a:sym typeface="Century Gothic"/>
              </a:rPr>
              <a:t>My drawings are complete. </a:t>
            </a:r>
            <a:endParaRPr b="0" i="0" sz="3800" u="none" cap="none" strike="noStrike">
              <a:solidFill>
                <a:srgbClr val="96999B"/>
              </a:solidFill>
              <a:latin typeface="Century Gothic"/>
              <a:ea typeface="Century Gothic"/>
              <a:cs typeface="Century Gothic"/>
              <a:sym typeface="Century Gothic"/>
            </a:endParaRPr>
          </a:p>
          <a:p>
            <a:pPr indent="-495300" lvl="1" marL="1143000" marR="0" rtl="0" algn="l">
              <a:lnSpc>
                <a:spcPct val="150000"/>
              </a:lnSpc>
              <a:spcBef>
                <a:spcPts val="0"/>
              </a:spcBef>
              <a:spcAft>
                <a:spcPts val="0"/>
              </a:spcAft>
              <a:buClr>
                <a:srgbClr val="000000"/>
              </a:buClr>
              <a:buSzPts val="3800"/>
              <a:buFont typeface="Century Gothic"/>
              <a:buChar char="❑"/>
            </a:pPr>
            <a:r>
              <a:rPr b="0" i="0" lang="en-US" sz="3800" u="none" cap="none" strike="noStrike">
                <a:solidFill>
                  <a:srgbClr val="353335"/>
                </a:solidFill>
                <a:latin typeface="Century Gothic"/>
                <a:ea typeface="Century Gothic"/>
                <a:cs typeface="Century Gothic"/>
                <a:sym typeface="Century Gothic"/>
              </a:rPr>
              <a:t>My sentences are complete.</a:t>
            </a:r>
            <a:endParaRPr b="0" i="0" sz="3800" u="none" cap="none" strike="noStrike">
              <a:solidFill>
                <a:srgbClr val="96999B"/>
              </a:solidFill>
              <a:latin typeface="Century Gothic"/>
              <a:ea typeface="Century Gothic"/>
              <a:cs typeface="Century Gothic"/>
              <a:sym typeface="Century Gothic"/>
            </a:endParaRPr>
          </a:p>
          <a:p>
            <a:pPr indent="-495300" lvl="1" marL="1143000" marR="0" rtl="0" algn="l">
              <a:lnSpc>
                <a:spcPct val="150000"/>
              </a:lnSpc>
              <a:spcBef>
                <a:spcPts val="0"/>
              </a:spcBef>
              <a:spcAft>
                <a:spcPts val="0"/>
              </a:spcAft>
              <a:buClr>
                <a:srgbClr val="000000"/>
              </a:buClr>
              <a:buSzPts val="3800"/>
              <a:buFont typeface="Century Gothic"/>
              <a:buChar char="❑"/>
            </a:pPr>
            <a:r>
              <a:rPr b="0" i="0" lang="en-US" sz="3800" u="none" cap="none" strike="noStrike">
                <a:solidFill>
                  <a:srgbClr val="353335"/>
                </a:solidFill>
                <a:latin typeface="Century Gothic"/>
                <a:ea typeface="Century Gothic"/>
                <a:cs typeface="Century Gothic"/>
                <a:sym typeface="Century Gothic"/>
              </a:rPr>
              <a:t>I can read my book out loud. </a:t>
            </a:r>
            <a:endParaRPr b="0" i="0" sz="3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descr="A picture containing clock&#10;&#10;Description automatically generated" id="653" name="Google Shape;653;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4" name="Google Shape;654;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5" name="Google Shape;655;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6" name="Google Shape;656;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7" name="Google Shape;657;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58" name="Google Shape;658;p49"/>
          <p:cNvSpPr txBox="1"/>
          <p:nvPr/>
        </p:nvSpPr>
        <p:spPr>
          <a:xfrm>
            <a:off x="819040" y="2890411"/>
            <a:ext cx="8548156"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Edit </a:t>
            </a:r>
            <a:r>
              <a:rPr b="0" i="0" lang="en-US" sz="3200" u="none" cap="none" strike="noStrike">
                <a:solidFill>
                  <a:schemeClr val="dk1"/>
                </a:solidFill>
                <a:latin typeface="Century Gothic"/>
                <a:ea typeface="Century Gothic"/>
                <a:cs typeface="Century Gothic"/>
                <a:sym typeface="Century Gothic"/>
              </a:rPr>
              <a:t>and </a:t>
            </a:r>
            <a:r>
              <a:rPr b="1" i="0" lang="en-US" sz="3200" u="none" cap="none" strike="noStrike">
                <a:solidFill>
                  <a:schemeClr val="dk1"/>
                </a:solidFill>
                <a:latin typeface="Century Gothic"/>
                <a:ea typeface="Century Gothic"/>
                <a:cs typeface="Century Gothic"/>
                <a:sym typeface="Century Gothic"/>
              </a:rPr>
              <a:t>whisper read </a:t>
            </a:r>
            <a:r>
              <a:rPr b="0" i="0" lang="en-US" sz="3200" u="none" cap="none" strike="noStrike">
                <a:solidFill>
                  <a:schemeClr val="dk1"/>
                </a:solidFill>
                <a:latin typeface="Century Gothic"/>
                <a:ea typeface="Century Gothic"/>
                <a:cs typeface="Century Gothic"/>
                <a:sym typeface="Century Gothic"/>
              </a:rPr>
              <a:t>your list book.</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659" name="Google Shape;659;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pic>
        <p:nvPicPr>
          <p:cNvPr descr="A picture containing clock&#10;&#10;Description automatically generated" id="665" name="Google Shape;665;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6" name="Google Shape;666;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7" name="Google Shape;667;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8" name="Google Shape;668;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9" name="Google Shape;669;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670" name="Google Shape;670;p51"/>
          <p:cNvSpPr txBox="1"/>
          <p:nvPr/>
        </p:nvSpPr>
        <p:spPr>
          <a:xfrm>
            <a:off x="1057670" y="1862210"/>
            <a:ext cx="9815100" cy="3324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4200" u="none" cap="none" strike="noStrike">
                <a:solidFill>
                  <a:schemeClr val="accent1"/>
                </a:solidFill>
                <a:latin typeface="Century Gothic"/>
                <a:ea typeface="Century Gothic"/>
                <a:cs typeface="Century Gothic"/>
                <a:sym typeface="Century Gothic"/>
              </a:rPr>
              <a:t>I will teach class tomorrow.</a:t>
            </a:r>
            <a:endParaRPr b="0" i="0" sz="42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4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4200" u="none" cap="none" strike="noStrike">
                <a:solidFill>
                  <a:schemeClr val="accent2"/>
                </a:solidFill>
                <a:latin typeface="Century Gothic"/>
                <a:ea typeface="Century Gothic"/>
                <a:cs typeface="Century Gothic"/>
                <a:sym typeface="Century Gothic"/>
              </a:rPr>
              <a:t>John will go to school.</a:t>
            </a:r>
            <a:endParaRPr b="0" i="0" sz="42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4200" u="none" cap="none" strike="noStrike">
              <a:solidFill>
                <a:schemeClr val="accent2"/>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4200" u="none" cap="none" strike="noStrike">
                <a:solidFill>
                  <a:schemeClr val="accent2"/>
                </a:solidFill>
                <a:latin typeface="Century Gothic"/>
                <a:ea typeface="Century Gothic"/>
                <a:cs typeface="Century Gothic"/>
                <a:sym typeface="Century Gothic"/>
              </a:rPr>
              <a:t>Jennifer will have fun with her friends.</a:t>
            </a:r>
            <a:endParaRPr b="0" i="0" sz="4200" u="none" cap="none" strike="noStrike">
              <a:solidFill>
                <a:schemeClr val="accent2"/>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descr="A picture containing drawing, lamp&#10;&#10;Description automatically generated" id="676" name="Google Shape;676;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77" name="Google Shape;677;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78" name="Google Shape;678;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679" name="Google Shape;679;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80" name="Google Shape;680;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681" name="Google Shape;681;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g25da127523e_0_3"/>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132" name="Google Shape;132;g25da127523e_0_3"/>
          <p:cNvPicPr preferRelativeResize="0"/>
          <p:nvPr/>
        </p:nvPicPr>
        <p:blipFill rotWithShape="1">
          <a:blip r:embed="rId4">
            <a:alphaModFix/>
          </a:blip>
          <a:srcRect b="11558" l="5778" r="5315" t="0"/>
          <a:stretch/>
        </p:blipFill>
        <p:spPr>
          <a:xfrm>
            <a:off x="298808" y="6364415"/>
            <a:ext cx="1040463" cy="416152"/>
          </a:xfrm>
          <a:prstGeom prst="rect">
            <a:avLst/>
          </a:prstGeom>
          <a:noFill/>
          <a:ln>
            <a:noFill/>
          </a:ln>
        </p:spPr>
      </p:pic>
      <p:cxnSp>
        <p:nvCxnSpPr>
          <p:cNvPr id="133" name="Google Shape;133;g25da127523e_0_3"/>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134" name="Google Shape;134;g25da127523e_0_3"/>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5" name="Google Shape;135;g25da127523e_0_3"/>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pic>
        <p:nvPicPr>
          <p:cNvPr id="136" name="Google Shape;136;g25da127523e_0_3"/>
          <p:cNvPicPr preferRelativeResize="0"/>
          <p:nvPr/>
        </p:nvPicPr>
        <p:blipFill rotWithShape="1">
          <a:blip r:embed="rId6">
            <a:alphaModFix/>
          </a:blip>
          <a:srcRect b="0" l="0" r="0" t="0"/>
          <a:stretch/>
        </p:blipFill>
        <p:spPr>
          <a:xfrm>
            <a:off x="2126850" y="1502045"/>
            <a:ext cx="3089415" cy="43422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37" name="Google Shape;137;g25da127523e_0_3"/>
          <p:cNvPicPr preferRelativeResize="0"/>
          <p:nvPr/>
        </p:nvPicPr>
        <p:blipFill rotWithShape="1">
          <a:blip r:embed="rId7">
            <a:alphaModFix/>
          </a:blip>
          <a:srcRect b="0" l="0" r="0" t="0"/>
          <a:stretch/>
        </p:blipFill>
        <p:spPr>
          <a:xfrm>
            <a:off x="5960900" y="1502044"/>
            <a:ext cx="2997359" cy="43422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descr="A picture containing clock&#10;&#10;Description automatically generated" id="687" name="Google Shape;687;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8" name="Google Shape;688;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9" name="Google Shape;689;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0" name="Google Shape;690;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1" name="Google Shape;691;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id="692" name="Google Shape;692;p53"/>
          <p:cNvPicPr preferRelativeResize="0"/>
          <p:nvPr/>
        </p:nvPicPr>
        <p:blipFill rotWithShape="1">
          <a:blip r:embed="rId6">
            <a:alphaModFix/>
          </a:blip>
          <a:srcRect b="0" l="0" r="0" t="0"/>
          <a:stretch/>
        </p:blipFill>
        <p:spPr>
          <a:xfrm>
            <a:off x="2262200" y="1559732"/>
            <a:ext cx="2871470" cy="43192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93" name="Google Shape;693;p53"/>
          <p:cNvPicPr preferRelativeResize="0"/>
          <p:nvPr/>
        </p:nvPicPr>
        <p:blipFill rotWithShape="1">
          <a:blip r:embed="rId7">
            <a:alphaModFix/>
          </a:blip>
          <a:srcRect b="0" l="0" r="0" t="0"/>
          <a:stretch/>
        </p:blipFill>
        <p:spPr>
          <a:xfrm>
            <a:off x="5955595" y="1526725"/>
            <a:ext cx="2867429" cy="431921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descr="A picture containing clock&#10;&#10;Description automatically generated" id="699" name="Google Shape;699;g25da127523e_0_182"/>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00" name="Google Shape;700;g25da127523e_0_182"/>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01" name="Google Shape;701;g25da127523e_0_182"/>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02" name="Google Shape;702;g25da127523e_0_182"/>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03" name="Google Shape;703;g25da127523e_0_182"/>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704" name="Google Shape;704;g25da127523e_0_18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174</a:t>
            </a:r>
            <a:endParaRPr b="0" i="0" sz="1400" u="none" cap="none" strike="noStrike">
              <a:solidFill>
                <a:srgbClr val="000000"/>
              </a:solidFill>
              <a:latin typeface="Century Gothic"/>
              <a:ea typeface="Century Gothic"/>
              <a:cs typeface="Century Gothic"/>
              <a:sym typeface="Century Gothic"/>
            </a:endParaRPr>
          </a:p>
        </p:txBody>
      </p:sp>
      <p:sp>
        <p:nvSpPr>
          <p:cNvPr id="705" name="Google Shape;705;g25da127523e_0_182"/>
          <p:cNvSpPr txBox="1"/>
          <p:nvPr/>
        </p:nvSpPr>
        <p:spPr>
          <a:xfrm>
            <a:off x="7686375" y="2529400"/>
            <a:ext cx="39366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174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706" name="Google Shape;706;g25da127523e_0_182"/>
          <p:cNvPicPr preferRelativeResize="0"/>
          <p:nvPr/>
        </p:nvPicPr>
        <p:blipFill rotWithShape="1">
          <a:blip r:embed="rId6">
            <a:alphaModFix/>
          </a:blip>
          <a:srcRect b="0" l="1987" r="1977" t="0"/>
          <a:stretch/>
        </p:blipFill>
        <p:spPr>
          <a:xfrm>
            <a:off x="1286550" y="1444212"/>
            <a:ext cx="5487825" cy="47254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pic>
        <p:nvPicPr>
          <p:cNvPr descr="A picture containing clock&#10;&#10;Description automatically generated" id="712" name="Google Shape;712;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3" name="Google Shape;713;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4" name="Google Shape;714;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5" name="Google Shape;715;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6" name="Google Shape;716;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17" name="Google Shape;717;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175</a:t>
            </a:r>
            <a:endParaRPr b="0" i="0" sz="1400" u="none" cap="none" strike="noStrike">
              <a:solidFill>
                <a:srgbClr val="000000"/>
              </a:solidFill>
              <a:latin typeface="Century Gothic"/>
              <a:ea typeface="Century Gothic"/>
              <a:cs typeface="Century Gothic"/>
              <a:sym typeface="Century Gothic"/>
            </a:endParaRPr>
          </a:p>
        </p:txBody>
      </p:sp>
      <p:pic>
        <p:nvPicPr>
          <p:cNvPr id="718" name="Google Shape;718;p54"/>
          <p:cNvPicPr preferRelativeResize="0"/>
          <p:nvPr/>
        </p:nvPicPr>
        <p:blipFill rotWithShape="1">
          <a:blip r:embed="rId6">
            <a:alphaModFix/>
          </a:blip>
          <a:srcRect b="0" l="0" r="0" t="0"/>
          <a:stretch/>
        </p:blipFill>
        <p:spPr>
          <a:xfrm>
            <a:off x="2599747" y="1790547"/>
            <a:ext cx="4585899" cy="37977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19" name="Google Shape;719;p54"/>
          <p:cNvSpPr txBox="1"/>
          <p:nvPr/>
        </p:nvSpPr>
        <p:spPr>
          <a:xfrm>
            <a:off x="7848500" y="2246963"/>
            <a:ext cx="3824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175 in your Student Interactive. We will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“They Can Do It!” </a:t>
            </a:r>
            <a:endParaRPr b="0" i="0" sz="3200" u="none" cap="none" strike="noStrike">
              <a:solidFill>
                <a:schemeClr val="dk1"/>
              </a:solidFill>
              <a:latin typeface="Century Gothic"/>
              <a:ea typeface="Century Gothic"/>
              <a:cs typeface="Century Gothic"/>
              <a:sym typeface="Century Gothic"/>
            </a:endParaRPr>
          </a:p>
        </p:txBody>
      </p:sp>
      <p:sp>
        <p:nvSpPr>
          <p:cNvPr id="720" name="Google Shape;720;p54"/>
          <p:cNvSpPr txBox="1"/>
          <p:nvPr/>
        </p:nvSpPr>
        <p:spPr>
          <a:xfrm>
            <a:off x="486896" y="2104079"/>
            <a:ext cx="1838400" cy="317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go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from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yellow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descr="A picture containing clock&#10;&#10;Description automatically generated" id="726" name="Google Shape;726;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7" name="Google Shape;727;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8" name="Google Shape;728;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9" name="Google Shape;729;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0" name="Google Shape;730;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pic>
        <p:nvPicPr>
          <p:cNvPr id="731" name="Google Shape;731;p55"/>
          <p:cNvPicPr preferRelativeResize="0"/>
          <p:nvPr/>
        </p:nvPicPr>
        <p:blipFill rotWithShape="1">
          <a:blip r:embed="rId6">
            <a:alphaModFix/>
          </a:blip>
          <a:srcRect b="0" l="0" r="0" t="0"/>
          <a:stretch/>
        </p:blipFill>
        <p:spPr>
          <a:xfrm>
            <a:off x="825172" y="1447985"/>
            <a:ext cx="9550018" cy="39620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32" name="Google Shape;732;p55"/>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176,177</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pic>
        <p:nvPicPr>
          <p:cNvPr descr="A picture containing clock&#10;&#10;Description automatically generated" id="738" name="Google Shape;738;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9" name="Google Shape;739;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0" name="Google Shape;740;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1" name="Google Shape;741;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2" name="Google Shape;742;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Important Details</a:t>
            </a:r>
            <a:endParaRPr b="0" i="0" sz="1400" u="none" cap="none" strike="noStrike">
              <a:solidFill>
                <a:srgbClr val="000000"/>
              </a:solidFill>
              <a:latin typeface="Century Gothic"/>
              <a:ea typeface="Century Gothic"/>
              <a:cs typeface="Century Gothic"/>
              <a:sym typeface="Century Gothic"/>
            </a:endParaRPr>
          </a:p>
        </p:txBody>
      </p:sp>
      <p:pic>
        <p:nvPicPr>
          <p:cNvPr id="743" name="Google Shape;743;p56"/>
          <p:cNvPicPr preferRelativeResize="0"/>
          <p:nvPr/>
        </p:nvPicPr>
        <p:blipFill rotWithShape="1">
          <a:blip r:embed="rId6">
            <a:alphaModFix/>
          </a:blip>
          <a:srcRect b="0" l="0" r="0" t="0"/>
          <a:stretch/>
        </p:blipFill>
        <p:spPr>
          <a:xfrm>
            <a:off x="2511411" y="1418177"/>
            <a:ext cx="6062403" cy="50195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44" name="Google Shape;744;p5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183</a:t>
            </a:r>
            <a:endParaRPr b="1" i="0" sz="2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descr="A picture containing clock&#10;&#10;Description automatically generated" id="750" name="Google Shape;750;g25da127523e_0_157"/>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51" name="Google Shape;751;g25da127523e_0_157"/>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52" name="Google Shape;752;g25da127523e_0_157"/>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53" name="Google Shape;753;g25da127523e_0_157"/>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54" name="Google Shape;754;g25da127523e_0_157"/>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Find Important Details</a:t>
            </a:r>
            <a:endParaRPr b="0" i="0" sz="4000" u="none" cap="none" strike="noStrike">
              <a:solidFill>
                <a:srgbClr val="000000"/>
              </a:solidFill>
              <a:latin typeface="Century Gothic"/>
              <a:ea typeface="Century Gothic"/>
              <a:cs typeface="Century Gothic"/>
              <a:sym typeface="Century Gothic"/>
            </a:endParaRPr>
          </a:p>
        </p:txBody>
      </p:sp>
      <p:pic>
        <p:nvPicPr>
          <p:cNvPr id="755" name="Google Shape;755;g25da127523e_0_157"/>
          <p:cNvPicPr preferRelativeResize="0"/>
          <p:nvPr/>
        </p:nvPicPr>
        <p:blipFill rotWithShape="1">
          <a:blip r:embed="rId6">
            <a:alphaModFix/>
          </a:blip>
          <a:srcRect b="0" l="0" r="0" t="0"/>
          <a:stretch/>
        </p:blipFill>
        <p:spPr>
          <a:xfrm>
            <a:off x="502613" y="1727712"/>
            <a:ext cx="8569162" cy="35540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56" name="Google Shape;756;g25da127523e_0_157"/>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186, 187</a:t>
            </a:r>
            <a:endParaRPr b="0" i="0" sz="1400" u="none" cap="none" strike="noStrike">
              <a:solidFill>
                <a:srgbClr val="000000"/>
              </a:solidFill>
              <a:latin typeface="Century Gothic"/>
              <a:ea typeface="Century Gothic"/>
              <a:cs typeface="Century Gothic"/>
              <a:sym typeface="Century Gothic"/>
            </a:endParaRPr>
          </a:p>
        </p:txBody>
      </p:sp>
      <p:sp>
        <p:nvSpPr>
          <p:cNvPr id="757" name="Google Shape;757;g25da127523e_0_157"/>
          <p:cNvSpPr txBox="1"/>
          <p:nvPr/>
        </p:nvSpPr>
        <p:spPr>
          <a:xfrm>
            <a:off x="9361925" y="2181000"/>
            <a:ext cx="2505900" cy="264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184, 185 in your Student Interactive.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descr="A picture containing clock&#10;&#10;Description automatically generated" id="763" name="Google Shape;763;g25da127523e_0_17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64" name="Google Shape;764;g25da127523e_0_17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65" name="Google Shape;765;g25da127523e_0_170"/>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66" name="Google Shape;766;g25da127523e_0_17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67" name="Google Shape;767;g25da127523e_0_17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Find Important Details</a:t>
            </a:r>
            <a:endParaRPr b="0" i="0" sz="4000" u="none" cap="none" strike="noStrike">
              <a:solidFill>
                <a:schemeClr val="lt1"/>
              </a:solidFill>
              <a:latin typeface="Century Gothic"/>
              <a:ea typeface="Century Gothic"/>
              <a:cs typeface="Century Gothic"/>
              <a:sym typeface="Century Gothic"/>
            </a:endParaRPr>
          </a:p>
        </p:txBody>
      </p:sp>
      <p:pic>
        <p:nvPicPr>
          <p:cNvPr id="768" name="Google Shape;768;g25da127523e_0_170"/>
          <p:cNvPicPr preferRelativeResize="0"/>
          <p:nvPr/>
        </p:nvPicPr>
        <p:blipFill rotWithShape="1">
          <a:blip r:embed="rId6">
            <a:alphaModFix/>
          </a:blip>
          <a:srcRect b="0" l="0" r="0" t="0"/>
          <a:stretch/>
        </p:blipFill>
        <p:spPr>
          <a:xfrm>
            <a:off x="445250" y="1732225"/>
            <a:ext cx="8683876" cy="35846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69" name="Google Shape;769;g25da127523e_0_170"/>
          <p:cNvSpPr txBox="1"/>
          <p:nvPr/>
        </p:nvSpPr>
        <p:spPr>
          <a:xfrm>
            <a:off x="9361925" y="2181000"/>
            <a:ext cx="2505900" cy="264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188, 189 in your Student Interactive.</a:t>
            </a:r>
            <a:endParaRPr b="0" i="0" sz="1400" u="none" cap="none" strike="noStrike">
              <a:solidFill>
                <a:srgbClr val="000000"/>
              </a:solidFill>
              <a:latin typeface="Arial"/>
              <a:ea typeface="Arial"/>
              <a:cs typeface="Arial"/>
              <a:sym typeface="Arial"/>
            </a:endParaRPr>
          </a:p>
        </p:txBody>
      </p:sp>
      <p:sp>
        <p:nvSpPr>
          <p:cNvPr id="770" name="Google Shape;770;g25da127523e_0_17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188,189</a:t>
            </a:r>
            <a:endParaRPr b="1" i="0" sz="2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pic>
        <p:nvPicPr>
          <p:cNvPr descr="A picture containing clock&#10;&#10;Description automatically generated" id="776" name="Google Shape;776;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7" name="Google Shape;777;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8" name="Google Shape;778;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9" name="Google Shape;779;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0" name="Google Shape;780;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Find Important Details</a:t>
            </a:r>
            <a:endParaRPr b="0" i="0" sz="1400" u="none" cap="none" strike="noStrike">
              <a:solidFill>
                <a:srgbClr val="000000"/>
              </a:solidFill>
              <a:latin typeface="Century Gothic"/>
              <a:ea typeface="Century Gothic"/>
              <a:cs typeface="Century Gothic"/>
              <a:sym typeface="Century Gothic"/>
            </a:endParaRPr>
          </a:p>
        </p:txBody>
      </p:sp>
      <p:sp>
        <p:nvSpPr>
          <p:cNvPr id="781" name="Google Shape;781;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195</a:t>
            </a:r>
            <a:endParaRPr b="0" i="0" sz="1400" u="none" cap="none" strike="noStrike">
              <a:solidFill>
                <a:srgbClr val="000000"/>
              </a:solidFill>
              <a:latin typeface="Century Gothic"/>
              <a:ea typeface="Century Gothic"/>
              <a:cs typeface="Century Gothic"/>
              <a:sym typeface="Century Gothic"/>
            </a:endParaRPr>
          </a:p>
        </p:txBody>
      </p:sp>
      <p:pic>
        <p:nvPicPr>
          <p:cNvPr id="782" name="Google Shape;782;p37"/>
          <p:cNvPicPr preferRelativeResize="0"/>
          <p:nvPr/>
        </p:nvPicPr>
        <p:blipFill rotWithShape="1">
          <a:blip r:embed="rId6">
            <a:alphaModFix/>
          </a:blip>
          <a:srcRect b="0" l="0" r="0" t="0"/>
          <a:stretch/>
        </p:blipFill>
        <p:spPr>
          <a:xfrm>
            <a:off x="928266" y="1244358"/>
            <a:ext cx="5751124" cy="47762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83" name="Google Shape;783;p37"/>
          <p:cNvSpPr txBox="1"/>
          <p:nvPr/>
        </p:nvSpPr>
        <p:spPr>
          <a:xfrm>
            <a:off x="7567350" y="2151450"/>
            <a:ext cx="3838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descr="A picture containing clock&#10;&#10;Description automatically generated" id="789" name="Google Shape;789;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0" name="Google Shape;790;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1" name="Google Shape;791;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2" name="Google Shape;792;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3" name="Google Shape;793;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List Book</a:t>
            </a:r>
            <a:endParaRPr b="0" i="0" sz="1400" u="none" cap="none" strike="noStrike">
              <a:solidFill>
                <a:srgbClr val="000000"/>
              </a:solidFill>
              <a:latin typeface="Century Gothic"/>
              <a:ea typeface="Century Gothic"/>
              <a:cs typeface="Century Gothic"/>
              <a:sym typeface="Century Gothic"/>
            </a:endParaRPr>
          </a:p>
        </p:txBody>
      </p:sp>
      <p:sp>
        <p:nvSpPr>
          <p:cNvPr id="794" name="Google Shape;794;p62"/>
          <p:cNvSpPr txBox="1"/>
          <p:nvPr/>
        </p:nvSpPr>
        <p:spPr>
          <a:xfrm>
            <a:off x="2772151" y="4874325"/>
            <a:ext cx="8627100" cy="1077300"/>
          </a:xfrm>
          <a:prstGeom prst="rect">
            <a:avLst/>
          </a:prstGeom>
          <a:noFill/>
          <a:ln>
            <a:noFill/>
          </a:ln>
        </p:spPr>
        <p:txBody>
          <a:bodyPr anchorCtr="0" anchor="t" bIns="45700" lIns="91425" spcFirstLastPara="1" rIns="91425" wrap="square" tIns="45700">
            <a:spAutoFit/>
          </a:bodyPr>
          <a:lstStyle/>
          <a:p>
            <a:pPr indent="0" lvl="1" marL="49530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Read</a:t>
            </a:r>
            <a:r>
              <a:rPr b="0" i="0" lang="en-US" sz="3200" u="none" cap="none" strike="noStrike">
                <a:solidFill>
                  <a:srgbClr val="000000"/>
                </a:solidFill>
                <a:latin typeface="Century Gothic"/>
                <a:ea typeface="Century Gothic"/>
                <a:cs typeface="Century Gothic"/>
                <a:sym typeface="Century Gothic"/>
              </a:rPr>
              <a:t> your writing aloud to the class, speaking slowly and clearly.</a:t>
            </a:r>
            <a:endParaRPr b="0" i="0" sz="1400" u="none" cap="none" strike="noStrike">
              <a:solidFill>
                <a:srgbClr val="000000"/>
              </a:solidFill>
              <a:latin typeface="Arial"/>
              <a:ea typeface="Arial"/>
              <a:cs typeface="Arial"/>
              <a:sym typeface="Arial"/>
            </a:endParaRPr>
          </a:p>
        </p:txBody>
      </p:sp>
      <p:sp>
        <p:nvSpPr>
          <p:cNvPr id="795" name="Google Shape;795;p62"/>
          <p:cNvSpPr txBox="1"/>
          <p:nvPr/>
        </p:nvSpPr>
        <p:spPr>
          <a:xfrm>
            <a:off x="255575" y="1709250"/>
            <a:ext cx="11281200" cy="2154900"/>
          </a:xfrm>
          <a:prstGeom prst="rect">
            <a:avLst/>
          </a:prstGeom>
          <a:noFill/>
          <a:ln>
            <a:noFill/>
          </a:ln>
        </p:spPr>
        <p:txBody>
          <a:bodyPr anchorCtr="0" anchor="t" bIns="45700" lIns="91425" spcFirstLastPara="1" rIns="91425" wrap="square" tIns="45700">
            <a:spAutoFit/>
          </a:bodyPr>
          <a:lstStyle/>
          <a:p>
            <a:pPr indent="0" lvl="1" marL="495300" marR="0" rtl="0" algn="l">
              <a:lnSpc>
                <a:spcPct val="100000"/>
              </a:lnSpc>
              <a:spcBef>
                <a:spcPts val="0"/>
              </a:spcBef>
              <a:spcAft>
                <a:spcPts val="0"/>
              </a:spcAft>
              <a:buClr>
                <a:srgbClr val="000000"/>
              </a:buClr>
              <a:buSzPts val="3200"/>
              <a:buFont typeface="Arial"/>
              <a:buNone/>
            </a:pPr>
            <a:r>
              <a:rPr b="0" i="0" lang="en-US" sz="4000" u="none" cap="none" strike="noStrike">
                <a:solidFill>
                  <a:schemeClr val="accent1"/>
                </a:solidFill>
                <a:latin typeface="Century Gothic"/>
                <a:ea typeface="Century Gothic"/>
                <a:cs typeface="Century Gothic"/>
                <a:sym typeface="Century Gothic"/>
              </a:rPr>
              <a:t>My name is ___________ . Today I would like to share with you the book I have written, called is ___________ . </a:t>
            </a:r>
            <a:endParaRPr b="0" i="0" sz="4000" u="none" cap="none" strike="noStrike">
              <a:solidFill>
                <a:schemeClr val="accent1"/>
              </a:solidFill>
              <a:latin typeface="Arial"/>
              <a:ea typeface="Arial"/>
              <a:cs typeface="Arial"/>
              <a:sym typeface="Arial"/>
            </a:endParaRPr>
          </a:p>
          <a:p>
            <a:pPr indent="0" lvl="1" marL="495300" marR="0" rtl="0" algn="l">
              <a:lnSpc>
                <a:spcPct val="100000"/>
              </a:lnSpc>
              <a:spcBef>
                <a:spcPts val="0"/>
              </a:spcBef>
              <a:spcAft>
                <a:spcPts val="0"/>
              </a:spcAft>
              <a:buClr>
                <a:srgbClr val="000000"/>
              </a:buClr>
              <a:buSzPts val="3200"/>
              <a:buFont typeface="Arial"/>
              <a:buNone/>
            </a:pPr>
            <a:r>
              <a:t/>
            </a:r>
            <a:endParaRPr b="1"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pic>
        <p:nvPicPr>
          <p:cNvPr descr="A picture containing clock&#10;&#10;Description automatically generated" id="801" name="Google Shape;801;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2" name="Google Shape;802;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3" name="Google Shape;803;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4" name="Google Shape;804;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5" name="Google Shape;805;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06" name="Google Shape;806;p63"/>
          <p:cNvSpPr txBox="1"/>
          <p:nvPr/>
        </p:nvSpPr>
        <p:spPr>
          <a:xfrm>
            <a:off x="1139997" y="2648169"/>
            <a:ext cx="712710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 will </a:t>
            </a: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your writing with the class.</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07" name="Google Shape;807;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A picture containing clock&#10;&#10;Description automatically generated" id="143" name="Google Shape;143;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4" name="Google Shape;144;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5" name="Google Shape;145;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6" name="Google Shape;146;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sp>
        <p:nvSpPr>
          <p:cNvPr id="147" name="Google Shape;147;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169</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48" name="Google Shape;148;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49" name="Google Shape;149;p8"/>
          <p:cNvPicPr preferRelativeResize="0"/>
          <p:nvPr/>
        </p:nvPicPr>
        <p:blipFill rotWithShape="1">
          <a:blip r:embed="rId6">
            <a:alphaModFix/>
          </a:blip>
          <a:srcRect b="0" l="59" r="49" t="0"/>
          <a:stretch/>
        </p:blipFill>
        <p:spPr>
          <a:xfrm>
            <a:off x="1407872" y="1566940"/>
            <a:ext cx="5274376" cy="43681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50" name="Google Shape;150;p8"/>
          <p:cNvSpPr txBox="1"/>
          <p:nvPr/>
        </p:nvSpPr>
        <p:spPr>
          <a:xfrm>
            <a:off x="7586070" y="2246957"/>
            <a:ext cx="4197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 169</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pic>
        <p:nvPicPr>
          <p:cNvPr descr="A picture containing clock&#10;&#10;Description automatically generated" id="813" name="Google Shape;813;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4" name="Google Shape;814;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5" name="Google Shape;815;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6" name="Google Shape;816;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7" name="Google Shape;817;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18" name="Google Shape;818;p65"/>
          <p:cNvSpPr txBox="1"/>
          <p:nvPr/>
        </p:nvSpPr>
        <p:spPr>
          <a:xfrm>
            <a:off x="7262214" y="2151744"/>
            <a:ext cx="4717336"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19" name="Google Shape;819;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200</a:t>
            </a:r>
            <a:endParaRPr b="0" i="0" sz="1400" u="none" cap="none" strike="noStrike">
              <a:solidFill>
                <a:srgbClr val="000000"/>
              </a:solidFill>
              <a:latin typeface="Century Gothic"/>
              <a:ea typeface="Century Gothic"/>
              <a:cs typeface="Century Gothic"/>
              <a:sym typeface="Century Gothic"/>
            </a:endParaRPr>
          </a:p>
        </p:txBody>
      </p:sp>
      <p:pic>
        <p:nvPicPr>
          <p:cNvPr id="820" name="Google Shape;820;p65"/>
          <p:cNvPicPr preferRelativeResize="0"/>
          <p:nvPr/>
        </p:nvPicPr>
        <p:blipFill rotWithShape="1">
          <a:blip r:embed="rId6">
            <a:alphaModFix/>
          </a:blip>
          <a:srcRect b="0" l="0" r="0" t="0"/>
          <a:stretch/>
        </p:blipFill>
        <p:spPr>
          <a:xfrm>
            <a:off x="1353369" y="1550007"/>
            <a:ext cx="5161215" cy="42788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descr="A picture containing drawing, lamp&#10;&#10;Description automatically generated" id="825" name="Google Shape;825;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26" name="Google Shape;826;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27" name="Google Shape;827;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28" name="Google Shape;828;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29" name="Google Shape;829;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30" name="Google Shape;830;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pic>
        <p:nvPicPr>
          <p:cNvPr descr="A picture containing clock&#10;&#10;Description automatically generated" id="836" name="Google Shape;836;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37" name="Google Shape;837;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38" name="Google Shape;838;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9" name="Google Shape;839;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40" name="Google Shape;840;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841" name="Google Shape;841;p67"/>
          <p:cNvPicPr preferRelativeResize="0"/>
          <p:nvPr/>
        </p:nvPicPr>
        <p:blipFill rotWithShape="1">
          <a:blip r:embed="rId6">
            <a:alphaModFix/>
          </a:blip>
          <a:srcRect b="0" l="0" r="0" t="0"/>
          <a:stretch/>
        </p:blipFill>
        <p:spPr>
          <a:xfrm>
            <a:off x="6456871" y="1424692"/>
            <a:ext cx="3221899" cy="45294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42" name="Google Shape;842;p67"/>
          <p:cNvPicPr preferRelativeResize="0"/>
          <p:nvPr/>
        </p:nvPicPr>
        <p:blipFill rotWithShape="1">
          <a:blip r:embed="rId7">
            <a:alphaModFix/>
          </a:blip>
          <a:srcRect b="0" l="0" r="0" t="0"/>
          <a:stretch/>
        </p:blipFill>
        <p:spPr>
          <a:xfrm>
            <a:off x="2262676" y="1424693"/>
            <a:ext cx="3229123" cy="45294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descr="A picture containing clock&#10;&#10;Description automatically generated" id="848" name="Google Shape;848;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49" name="Google Shape;849;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50" name="Google Shape;850;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1" name="Google Shape;851;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52" name="Google Shape;852;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53" name="Google Shape;853;p68"/>
          <p:cNvSpPr txBox="1"/>
          <p:nvPr/>
        </p:nvSpPr>
        <p:spPr>
          <a:xfrm>
            <a:off x="2827554" y="4109421"/>
            <a:ext cx="2088600" cy="8619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5000" u="none" cap="none" strike="noStrike">
                <a:solidFill>
                  <a:schemeClr val="dk1"/>
                </a:solidFill>
                <a:latin typeface="Century Gothic"/>
                <a:ea typeface="Century Gothic"/>
                <a:cs typeface="Century Gothic"/>
                <a:sym typeface="Century Gothic"/>
              </a:rPr>
              <a:t>wet</a:t>
            </a:r>
            <a:endParaRPr b="0" i="0" sz="5000" u="none" cap="none" strike="noStrike">
              <a:solidFill>
                <a:srgbClr val="000000"/>
              </a:solidFill>
              <a:latin typeface="Century Gothic"/>
              <a:ea typeface="Century Gothic"/>
              <a:cs typeface="Century Gothic"/>
              <a:sym typeface="Century Gothic"/>
            </a:endParaRPr>
          </a:p>
        </p:txBody>
      </p:sp>
      <p:sp>
        <p:nvSpPr>
          <p:cNvPr id="854" name="Google Shape;854;p68"/>
          <p:cNvSpPr txBox="1"/>
          <p:nvPr/>
        </p:nvSpPr>
        <p:spPr>
          <a:xfrm>
            <a:off x="6169081" y="4109421"/>
            <a:ext cx="2088600" cy="8619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5000" u="none" cap="none" strike="noStrike">
                <a:solidFill>
                  <a:schemeClr val="dk1"/>
                </a:solidFill>
                <a:latin typeface="Century Gothic"/>
                <a:ea typeface="Century Gothic"/>
                <a:cs typeface="Century Gothic"/>
                <a:sym typeface="Century Gothic"/>
              </a:rPr>
              <a:t>yet</a:t>
            </a:r>
            <a:endParaRPr b="0" i="0" sz="5000" u="none" cap="none" strike="noStrike">
              <a:solidFill>
                <a:srgbClr val="000000"/>
              </a:solidFill>
              <a:latin typeface="Century Gothic"/>
              <a:ea typeface="Century Gothic"/>
              <a:cs typeface="Century Gothic"/>
              <a:sym typeface="Century Gothic"/>
            </a:endParaRPr>
          </a:p>
        </p:txBody>
      </p:sp>
      <p:sp>
        <p:nvSpPr>
          <p:cNvPr id="855" name="Google Shape;855;p68"/>
          <p:cNvSpPr txBox="1"/>
          <p:nvPr/>
        </p:nvSpPr>
        <p:spPr>
          <a:xfrm>
            <a:off x="3433775" y="1993375"/>
            <a:ext cx="42177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600" u="none" cap="none" strike="noStrike">
                <a:solidFill>
                  <a:schemeClr val="dk1"/>
                </a:solidFill>
                <a:latin typeface="Century Gothic"/>
                <a:ea typeface="Century Gothic"/>
                <a:cs typeface="Century Gothic"/>
                <a:sym typeface="Century Gothic"/>
              </a:rPr>
              <a:t>Ee		Ww		Yy</a:t>
            </a:r>
            <a:endParaRPr b="0" i="0" sz="5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pic>
        <p:nvPicPr>
          <p:cNvPr descr="A picture containing clock&#10;&#10;Description automatically generated" id="861" name="Google Shape;861;g25da127523e_0_20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862" name="Google Shape;862;g25da127523e_0_201"/>
          <p:cNvPicPr preferRelativeResize="0"/>
          <p:nvPr/>
        </p:nvPicPr>
        <p:blipFill rotWithShape="1">
          <a:blip r:embed="rId4">
            <a:alphaModFix/>
          </a:blip>
          <a:srcRect b="11558" l="5778" r="5315" t="0"/>
          <a:stretch/>
        </p:blipFill>
        <p:spPr>
          <a:xfrm>
            <a:off x="298808" y="6364415"/>
            <a:ext cx="1040463" cy="416152"/>
          </a:xfrm>
          <a:prstGeom prst="rect">
            <a:avLst/>
          </a:prstGeom>
          <a:noFill/>
          <a:ln>
            <a:noFill/>
          </a:ln>
        </p:spPr>
      </p:pic>
      <p:cxnSp>
        <p:nvCxnSpPr>
          <p:cNvPr id="863" name="Google Shape;863;g25da127523e_0_20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64" name="Google Shape;864;g25da127523e_0_20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65" name="Google Shape;865;g25da127523e_0_201"/>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866" name="Google Shape;866;g25da127523e_0_201"/>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178</a:t>
            </a:r>
            <a:endParaRPr b="0" i="0" sz="1400" u="none" cap="none" strike="noStrike">
              <a:solidFill>
                <a:srgbClr val="000000"/>
              </a:solidFill>
              <a:latin typeface="Arial"/>
              <a:ea typeface="Arial"/>
              <a:cs typeface="Arial"/>
              <a:sym typeface="Arial"/>
            </a:endParaRPr>
          </a:p>
        </p:txBody>
      </p:sp>
      <p:sp>
        <p:nvSpPr>
          <p:cNvPr id="867" name="Google Shape;867;g25da127523e_0_201"/>
          <p:cNvSpPr txBox="1"/>
          <p:nvPr/>
        </p:nvSpPr>
        <p:spPr>
          <a:xfrm>
            <a:off x="7302039" y="2397744"/>
            <a:ext cx="47172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868" name="Google Shape;868;g25da127523e_0_201"/>
          <p:cNvPicPr preferRelativeResize="0"/>
          <p:nvPr/>
        </p:nvPicPr>
        <p:blipFill rotWithShape="1">
          <a:blip r:embed="rId6">
            <a:alphaModFix/>
          </a:blip>
          <a:srcRect b="0" l="49" r="49" t="0"/>
          <a:stretch/>
        </p:blipFill>
        <p:spPr>
          <a:xfrm>
            <a:off x="1353369" y="1550007"/>
            <a:ext cx="5161214" cy="42788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pic>
        <p:nvPicPr>
          <p:cNvPr descr="A picture containing clock&#10;&#10;Description automatically generated" id="874" name="Google Shape;874;g25da127523e_0_21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875" name="Google Shape;875;g25da127523e_0_218"/>
          <p:cNvPicPr preferRelativeResize="0"/>
          <p:nvPr/>
        </p:nvPicPr>
        <p:blipFill rotWithShape="1">
          <a:blip r:embed="rId4">
            <a:alphaModFix/>
          </a:blip>
          <a:srcRect b="11558" l="5778" r="5315" t="0"/>
          <a:stretch/>
        </p:blipFill>
        <p:spPr>
          <a:xfrm>
            <a:off x="298808" y="6364415"/>
            <a:ext cx="1040463" cy="416152"/>
          </a:xfrm>
          <a:prstGeom prst="rect">
            <a:avLst/>
          </a:prstGeom>
          <a:noFill/>
          <a:ln>
            <a:noFill/>
          </a:ln>
        </p:spPr>
      </p:pic>
      <p:cxnSp>
        <p:nvCxnSpPr>
          <p:cNvPr id="876" name="Google Shape;876;g25da127523e_0_21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77" name="Google Shape;877;g25da127523e_0_21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78" name="Google Shape;878;g25da127523e_0_218"/>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879" name="Google Shape;879;g25da127523e_0_218"/>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179</a:t>
            </a:r>
            <a:endParaRPr b="0" i="0" sz="1400" u="none" cap="none" strike="noStrike">
              <a:solidFill>
                <a:srgbClr val="000000"/>
              </a:solidFill>
              <a:latin typeface="Arial"/>
              <a:ea typeface="Arial"/>
              <a:cs typeface="Arial"/>
              <a:sym typeface="Arial"/>
            </a:endParaRPr>
          </a:p>
        </p:txBody>
      </p:sp>
      <p:sp>
        <p:nvSpPr>
          <p:cNvPr id="880" name="Google Shape;880;g25da127523e_0_218"/>
          <p:cNvSpPr txBox="1"/>
          <p:nvPr/>
        </p:nvSpPr>
        <p:spPr>
          <a:xfrm>
            <a:off x="7302039" y="2397744"/>
            <a:ext cx="47172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881" name="Google Shape;881;g25da127523e_0_218"/>
          <p:cNvPicPr preferRelativeResize="0"/>
          <p:nvPr/>
        </p:nvPicPr>
        <p:blipFill rotWithShape="1">
          <a:blip r:embed="rId6">
            <a:alphaModFix/>
          </a:blip>
          <a:srcRect b="0" l="19" r="19" t="0"/>
          <a:stretch/>
        </p:blipFill>
        <p:spPr>
          <a:xfrm>
            <a:off x="1353369" y="1550007"/>
            <a:ext cx="5161214" cy="42788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pic>
        <p:nvPicPr>
          <p:cNvPr descr="A picture containing clock&#10;&#10;Description automatically generated" id="887" name="Google Shape;887;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8" name="Google Shape;888;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9" name="Google Shape;889;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0" name="Google Shape;890;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1" name="Google Shape;891;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892" name="Google Shape;892;p69"/>
          <p:cNvSpPr txBox="1"/>
          <p:nvPr/>
        </p:nvSpPr>
        <p:spPr>
          <a:xfrm>
            <a:off x="885823" y="3234797"/>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go</a:t>
            </a:r>
            <a:endParaRPr b="0" i="0" sz="1400" u="none" cap="none" strike="noStrike">
              <a:solidFill>
                <a:srgbClr val="000000"/>
              </a:solidFill>
              <a:latin typeface="Century Gothic"/>
              <a:ea typeface="Century Gothic"/>
              <a:cs typeface="Century Gothic"/>
              <a:sym typeface="Century Gothic"/>
            </a:endParaRPr>
          </a:p>
        </p:txBody>
      </p:sp>
      <p:sp>
        <p:nvSpPr>
          <p:cNvPr id="893" name="Google Shape;893;p69"/>
          <p:cNvSpPr txBox="1"/>
          <p:nvPr/>
        </p:nvSpPr>
        <p:spPr>
          <a:xfrm>
            <a:off x="4495800" y="3234797"/>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from</a:t>
            </a:r>
            <a:endParaRPr b="0" i="0" sz="1400" u="none" cap="none" strike="noStrike">
              <a:solidFill>
                <a:srgbClr val="000000"/>
              </a:solidFill>
              <a:latin typeface="Century Gothic"/>
              <a:ea typeface="Century Gothic"/>
              <a:cs typeface="Century Gothic"/>
              <a:sym typeface="Century Gothic"/>
            </a:endParaRPr>
          </a:p>
        </p:txBody>
      </p:sp>
      <p:sp>
        <p:nvSpPr>
          <p:cNvPr id="894" name="Google Shape;894;p69"/>
          <p:cNvSpPr txBox="1"/>
          <p:nvPr/>
        </p:nvSpPr>
        <p:spPr>
          <a:xfrm>
            <a:off x="8002496" y="3220630"/>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yellow</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descr="A picture containing clock&#10;&#10;Description automatically generated" id="900" name="Google Shape;900;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1" name="Google Shape;901;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2" name="Google Shape;902;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3" name="Google Shape;903;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4" name="Google Shape;904;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05" name="Google Shape;905;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196</a:t>
            </a:r>
            <a:endParaRPr b="0" i="0" sz="1400" u="none" cap="none" strike="noStrike">
              <a:solidFill>
                <a:srgbClr val="000000"/>
              </a:solidFill>
              <a:latin typeface="Century Gothic"/>
              <a:ea typeface="Century Gothic"/>
              <a:cs typeface="Century Gothic"/>
              <a:sym typeface="Century Gothic"/>
            </a:endParaRPr>
          </a:p>
        </p:txBody>
      </p:sp>
      <p:sp>
        <p:nvSpPr>
          <p:cNvPr id="906" name="Google Shape;906;p70"/>
          <p:cNvSpPr txBox="1"/>
          <p:nvPr/>
        </p:nvSpPr>
        <p:spPr>
          <a:xfrm>
            <a:off x="7396978" y="2739571"/>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196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07" name="Google Shape;907;p70"/>
          <p:cNvPicPr preferRelativeResize="0"/>
          <p:nvPr/>
        </p:nvPicPr>
        <p:blipFill rotWithShape="1">
          <a:blip r:embed="rId6">
            <a:alphaModFix/>
          </a:blip>
          <a:srcRect b="237" l="0" r="0" t="227"/>
          <a:stretch/>
        </p:blipFill>
        <p:spPr>
          <a:xfrm>
            <a:off x="973669" y="1352010"/>
            <a:ext cx="5662093" cy="46748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descr="A picture containing clock&#10;&#10;Description automatically generated" id="913" name="Google Shape;913;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4" name="Google Shape;914;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5" name="Google Shape;915;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6" name="Google Shape;916;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7" name="Google Shape;917;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18" name="Google Shape;918;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196</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919" name="Google Shape;919;p71"/>
          <p:cNvPicPr preferRelativeResize="0"/>
          <p:nvPr/>
        </p:nvPicPr>
        <p:blipFill rotWithShape="1">
          <a:blip r:embed="rId6">
            <a:alphaModFix/>
          </a:blip>
          <a:srcRect b="35517" l="0" r="61884" t="19603"/>
          <a:stretch/>
        </p:blipFill>
        <p:spPr>
          <a:xfrm>
            <a:off x="7061025" y="2283575"/>
            <a:ext cx="4146075" cy="975525"/>
          </a:xfrm>
          <a:prstGeom prst="rect">
            <a:avLst/>
          </a:prstGeom>
          <a:noFill/>
          <a:ln>
            <a:noFill/>
          </a:ln>
        </p:spPr>
      </p:pic>
      <p:sp>
        <p:nvSpPr>
          <p:cNvPr id="920" name="Google Shape;920;p71"/>
          <p:cNvSpPr txBox="1"/>
          <p:nvPr/>
        </p:nvSpPr>
        <p:spPr>
          <a:xfrm>
            <a:off x="6979750" y="3587050"/>
            <a:ext cx="46161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How do some living things make what they need</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pic>
        <p:nvPicPr>
          <p:cNvPr id="921" name="Google Shape;921;p71"/>
          <p:cNvPicPr preferRelativeResize="0"/>
          <p:nvPr/>
        </p:nvPicPr>
        <p:blipFill rotWithShape="1">
          <a:blip r:embed="rId7">
            <a:alphaModFix/>
          </a:blip>
          <a:srcRect b="0" l="0" r="0" t="0"/>
          <a:stretch/>
        </p:blipFill>
        <p:spPr>
          <a:xfrm>
            <a:off x="920161" y="1440163"/>
            <a:ext cx="5433163" cy="44985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descr="A picture containing clock&#10;&#10;Description automatically generated" id="927" name="Google Shape;927;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8" name="Google Shape;928;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9" name="Google Shape;929;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0" name="Google Shape;930;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1" name="Google Shape;931;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Assessment</a:t>
            </a:r>
            <a:endParaRPr b="0" i="0" sz="1400" u="none" cap="none" strike="noStrike">
              <a:solidFill>
                <a:srgbClr val="000000"/>
              </a:solidFill>
              <a:latin typeface="Century Gothic"/>
              <a:ea typeface="Century Gothic"/>
              <a:cs typeface="Century Gothic"/>
              <a:sym typeface="Century Gothic"/>
            </a:endParaRPr>
          </a:p>
        </p:txBody>
      </p:sp>
      <p:sp>
        <p:nvSpPr>
          <p:cNvPr id="932" name="Google Shape;932;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203</a:t>
            </a:r>
            <a:endParaRPr b="0" i="0" sz="1400" u="none" cap="none" strike="noStrike">
              <a:solidFill>
                <a:srgbClr val="000000"/>
              </a:solidFill>
              <a:latin typeface="Century Gothic"/>
              <a:ea typeface="Century Gothic"/>
              <a:cs typeface="Century Gothic"/>
              <a:sym typeface="Century Gothic"/>
            </a:endParaRPr>
          </a:p>
        </p:txBody>
      </p:sp>
      <p:pic>
        <p:nvPicPr>
          <p:cNvPr id="933" name="Google Shape;933;p72"/>
          <p:cNvPicPr preferRelativeResize="0"/>
          <p:nvPr/>
        </p:nvPicPr>
        <p:blipFill rotWithShape="1">
          <a:blip r:embed="rId6">
            <a:alphaModFix/>
          </a:blip>
          <a:srcRect b="0" l="0" r="0" t="0"/>
          <a:stretch/>
        </p:blipFill>
        <p:spPr>
          <a:xfrm>
            <a:off x="1115265" y="1470793"/>
            <a:ext cx="5190325" cy="42945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34" name="Google Shape;934;p72"/>
          <p:cNvSpPr txBox="1"/>
          <p:nvPr/>
        </p:nvSpPr>
        <p:spPr>
          <a:xfrm>
            <a:off x="7097575" y="2644046"/>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203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A picture containing clock&#10;&#10;Description automatically generated" id="156" name="Google Shape;156;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7" name="Google Shape;157;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8" name="Google Shape;158;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9" name="Google Shape;159;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0" name="Google Shape;160;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61" name="Google Shape;161;p9"/>
          <p:cNvSpPr txBox="1"/>
          <p:nvPr/>
        </p:nvSpPr>
        <p:spPr>
          <a:xfrm>
            <a:off x="885824" y="3081165"/>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go</a:t>
            </a:r>
            <a:endParaRPr b="0" i="0" sz="1400" u="none" cap="none" strike="noStrike">
              <a:solidFill>
                <a:srgbClr val="000000"/>
              </a:solidFill>
              <a:latin typeface="Century Gothic"/>
              <a:ea typeface="Century Gothic"/>
              <a:cs typeface="Century Gothic"/>
              <a:sym typeface="Century Gothic"/>
            </a:endParaRPr>
          </a:p>
        </p:txBody>
      </p:sp>
      <p:sp>
        <p:nvSpPr>
          <p:cNvPr id="162" name="Google Shape;162;p9"/>
          <p:cNvSpPr txBox="1"/>
          <p:nvPr/>
        </p:nvSpPr>
        <p:spPr>
          <a:xfrm>
            <a:off x="4495801" y="3081165"/>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from</a:t>
            </a:r>
            <a:endParaRPr b="0" i="0" sz="1400" u="none" cap="none" strike="noStrike">
              <a:solidFill>
                <a:srgbClr val="000000"/>
              </a:solidFill>
              <a:latin typeface="Century Gothic"/>
              <a:ea typeface="Century Gothic"/>
              <a:cs typeface="Century Gothic"/>
              <a:sym typeface="Century Gothic"/>
            </a:endParaRPr>
          </a:p>
        </p:txBody>
      </p:sp>
      <p:sp>
        <p:nvSpPr>
          <p:cNvPr id="163" name="Google Shape;163;p9"/>
          <p:cNvSpPr txBox="1"/>
          <p:nvPr/>
        </p:nvSpPr>
        <p:spPr>
          <a:xfrm>
            <a:off x="8002497" y="3066998"/>
            <a:ext cx="3200400" cy="9234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yellow</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pic>
        <p:nvPicPr>
          <p:cNvPr descr="A picture containing clock&#10;&#10;Description automatically generated" id="940" name="Google Shape;940;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1" name="Google Shape;941;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2" name="Google Shape;942;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3" name="Google Shape;943;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4" name="Google Shape;944;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45" name="Google Shape;945;p74"/>
          <p:cNvSpPr txBox="1"/>
          <p:nvPr/>
        </p:nvSpPr>
        <p:spPr>
          <a:xfrm>
            <a:off x="569375" y="1198750"/>
            <a:ext cx="11301300" cy="3324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accent1"/>
                </a:solidFill>
                <a:latin typeface="Century Gothic"/>
                <a:ea typeface="Century Gothic"/>
                <a:cs typeface="Century Gothic"/>
                <a:sym typeface="Century Gothic"/>
              </a:rPr>
              <a:t>Which sentence shows an example of a future verb</a:t>
            </a:r>
            <a:r>
              <a:rPr b="0" i="0" lang="en-US" sz="3400" u="none" cap="none" strike="noStrike">
                <a:solidFill>
                  <a:schemeClr val="accent1"/>
                </a:solidFill>
                <a:latin typeface="Arial"/>
                <a:ea typeface="Arial"/>
                <a:cs typeface="Arial"/>
                <a:sym typeface="Arial"/>
              </a:rPr>
              <a:t>?</a:t>
            </a:r>
            <a:endParaRPr b="0" i="0" sz="3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34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400"/>
              <a:buFont typeface="Arial"/>
              <a:buNone/>
            </a:pPr>
            <a:r>
              <a:rPr b="0" i="0" lang="en-US" sz="3400" u="none" cap="none" strike="noStrike">
                <a:solidFill>
                  <a:schemeClr val="accent1"/>
                </a:solidFill>
                <a:latin typeface="Century Gothic"/>
                <a:ea typeface="Century Gothic"/>
                <a:cs typeface="Century Gothic"/>
                <a:sym typeface="Century Gothic"/>
              </a:rPr>
              <a:t>1) Amy played with her toy.</a:t>
            </a:r>
            <a:endParaRPr b="0" i="0" sz="3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400"/>
              <a:buFont typeface="Arial"/>
              <a:buNone/>
            </a:pPr>
            <a:r>
              <a:rPr b="0" i="0" lang="en-US" sz="3400" u="none" cap="none" strike="noStrike">
                <a:solidFill>
                  <a:schemeClr val="accent1"/>
                </a:solidFill>
                <a:latin typeface="Century Gothic"/>
                <a:ea typeface="Century Gothic"/>
                <a:cs typeface="Century Gothic"/>
                <a:sym typeface="Century Gothic"/>
              </a:rPr>
              <a:t>2) Amy plays with her toy.</a:t>
            </a:r>
            <a:endParaRPr b="0" i="0" sz="3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400"/>
              <a:buFont typeface="Arial"/>
              <a:buNone/>
            </a:pPr>
            <a:r>
              <a:rPr b="0" i="0" lang="en-US" sz="3400" u="none" cap="none" strike="noStrike">
                <a:solidFill>
                  <a:schemeClr val="accent1"/>
                </a:solidFill>
                <a:latin typeface="Century Gothic"/>
                <a:ea typeface="Century Gothic"/>
                <a:cs typeface="Century Gothic"/>
                <a:sym typeface="Century Gothic"/>
              </a:rPr>
              <a:t>3) Amy will play with her toy.</a:t>
            </a:r>
            <a:endParaRPr b="0" i="0" sz="3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accent1"/>
              </a:solidFill>
              <a:latin typeface="Arial"/>
              <a:ea typeface="Arial"/>
              <a:cs typeface="Arial"/>
              <a:sym typeface="Arial"/>
            </a:endParaRPr>
          </a:p>
        </p:txBody>
      </p:sp>
      <p:sp>
        <p:nvSpPr>
          <p:cNvPr id="946" name="Google Shape;946;p74"/>
          <p:cNvSpPr txBox="1"/>
          <p:nvPr/>
        </p:nvSpPr>
        <p:spPr>
          <a:xfrm>
            <a:off x="1653146" y="3922503"/>
            <a:ext cx="6100800" cy="2185800"/>
          </a:xfrm>
          <a:prstGeom prst="rect">
            <a:avLst/>
          </a:prstGeom>
          <a:noFill/>
          <a:ln>
            <a:noFill/>
          </a:ln>
        </p:spPr>
        <p:txBody>
          <a:bodyPr anchorCtr="0" anchor="t" bIns="45700" lIns="91425" spcFirstLastPara="1" rIns="91425" wrap="square" tIns="45700">
            <a:spAutoFit/>
          </a:bodyPr>
          <a:lstStyle/>
          <a:p>
            <a:pPr indent="-704850" lvl="0" marL="793750" marR="0" rtl="0" algn="l">
              <a:lnSpc>
                <a:spcPct val="100000"/>
              </a:lnSpc>
              <a:spcBef>
                <a:spcPts val="0"/>
              </a:spcBef>
              <a:spcAft>
                <a:spcPts val="0"/>
              </a:spcAft>
              <a:buClr>
                <a:srgbClr val="000000"/>
              </a:buClr>
              <a:buSzPts val="3400"/>
              <a:buFont typeface="Century Gothic"/>
              <a:buAutoNum type="alphaUcPeriod"/>
            </a:pPr>
            <a:r>
              <a:rPr b="0" i="0" lang="en-US" sz="3400" u="none" cap="none" strike="noStrike">
                <a:solidFill>
                  <a:srgbClr val="000000"/>
                </a:solidFill>
                <a:latin typeface="Century Gothic"/>
                <a:ea typeface="Century Gothic"/>
                <a:cs typeface="Century Gothic"/>
                <a:sym typeface="Century Gothic"/>
              </a:rPr>
              <a:t>1</a:t>
            </a:r>
            <a:endParaRPr b="0" i="0" sz="3400" u="none" cap="none" strike="noStrike">
              <a:solidFill>
                <a:srgbClr val="000000"/>
              </a:solidFill>
              <a:latin typeface="Century Gothic"/>
              <a:ea typeface="Century Gothic"/>
              <a:cs typeface="Century Gothic"/>
              <a:sym typeface="Century Gothic"/>
            </a:endParaRPr>
          </a:p>
          <a:p>
            <a:pPr indent="-704850" lvl="0" marL="793750" marR="0" rtl="0" algn="l">
              <a:lnSpc>
                <a:spcPct val="100000"/>
              </a:lnSpc>
              <a:spcBef>
                <a:spcPts val="0"/>
              </a:spcBef>
              <a:spcAft>
                <a:spcPts val="0"/>
              </a:spcAft>
              <a:buClr>
                <a:srgbClr val="000000"/>
              </a:buClr>
              <a:buSzPts val="3400"/>
              <a:buFont typeface="Century Gothic"/>
              <a:buAutoNum type="alphaUcPeriod"/>
            </a:pPr>
            <a:r>
              <a:rPr b="0" i="0" lang="en-US" sz="3400" u="none" cap="none" strike="noStrike">
                <a:solidFill>
                  <a:srgbClr val="000000"/>
                </a:solidFill>
                <a:latin typeface="Century Gothic"/>
                <a:ea typeface="Century Gothic"/>
                <a:cs typeface="Century Gothic"/>
                <a:sym typeface="Century Gothic"/>
              </a:rPr>
              <a:t>2</a:t>
            </a:r>
            <a:endParaRPr b="0" i="0" sz="3400" u="none" cap="none" strike="noStrike">
              <a:solidFill>
                <a:srgbClr val="000000"/>
              </a:solidFill>
              <a:latin typeface="Century Gothic"/>
              <a:ea typeface="Century Gothic"/>
              <a:cs typeface="Century Gothic"/>
              <a:sym typeface="Century Gothic"/>
            </a:endParaRPr>
          </a:p>
          <a:p>
            <a:pPr indent="-704850" lvl="0" marL="793750" marR="0" rtl="0" algn="l">
              <a:lnSpc>
                <a:spcPct val="100000"/>
              </a:lnSpc>
              <a:spcBef>
                <a:spcPts val="0"/>
              </a:spcBef>
              <a:spcAft>
                <a:spcPts val="0"/>
              </a:spcAft>
              <a:buClr>
                <a:srgbClr val="000000"/>
              </a:buClr>
              <a:buSzPts val="3400"/>
              <a:buFont typeface="Century Gothic"/>
              <a:buAutoNum type="alphaUcPeriod"/>
            </a:pPr>
            <a:r>
              <a:rPr b="0" i="0" lang="en-US" sz="3400" u="none" cap="none" strike="noStrike">
                <a:solidFill>
                  <a:srgbClr val="000000"/>
                </a:solidFill>
                <a:latin typeface="Century Gothic"/>
                <a:ea typeface="Century Gothic"/>
                <a:cs typeface="Century Gothic"/>
                <a:sym typeface="Century Gothic"/>
              </a:rPr>
              <a:t>3</a:t>
            </a:r>
            <a:endParaRPr b="0" i="0" sz="3400" u="none" cap="none" strike="noStrike">
              <a:solidFill>
                <a:srgbClr val="000000"/>
              </a:solidFill>
              <a:latin typeface="Century Gothic"/>
              <a:ea typeface="Century Gothic"/>
              <a:cs typeface="Century Gothic"/>
              <a:sym typeface="Century Gothic"/>
            </a:endParaRPr>
          </a:p>
          <a:p>
            <a:pPr indent="-704850" lvl="0" marL="793750" marR="0" rtl="0" algn="l">
              <a:lnSpc>
                <a:spcPct val="100000"/>
              </a:lnSpc>
              <a:spcBef>
                <a:spcPts val="0"/>
              </a:spcBef>
              <a:spcAft>
                <a:spcPts val="0"/>
              </a:spcAft>
              <a:buClr>
                <a:srgbClr val="000000"/>
              </a:buClr>
              <a:buSzPts val="3400"/>
              <a:buFont typeface="Century Gothic"/>
              <a:buAutoNum type="alphaUcPeriod"/>
            </a:pPr>
            <a:r>
              <a:rPr b="0" i="0" lang="en-US" sz="3400" u="none" cap="none" strike="noStrike">
                <a:solidFill>
                  <a:srgbClr val="000000"/>
                </a:solidFill>
                <a:latin typeface="Century Gothic"/>
                <a:ea typeface="Century Gothic"/>
                <a:cs typeface="Century Gothic"/>
                <a:sym typeface="Century Gothic"/>
              </a:rPr>
              <a:t>2 and 3</a:t>
            </a:r>
            <a:endParaRPr b="0" i="0" sz="3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53" name="Google Shape;953;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54" name="Google Shape;954;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2: </a:t>
            </a:r>
            <a:r>
              <a:rPr b="1" i="0" lang="en-US" sz="6600" u="none" cap="none" strike="noStrike">
                <a:solidFill>
                  <a:schemeClr val="lt1"/>
                </a:solidFill>
                <a:latin typeface="Century Gothic"/>
                <a:ea typeface="Century Gothic"/>
                <a:cs typeface="Century Gothic"/>
                <a:sym typeface="Century Gothic"/>
              </a:rPr>
              <a:t>Week 5</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55" name="Google Shape;955;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56" name="Google Shape;956;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57" name="Google Shape;957;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8" name="Google Shape;958;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descr="A picture containing clock&#10;&#10;Description automatically generated" id="169" name="Google Shape;169;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0" name="Google Shape;170;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1" name="Google Shape;171;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2" name="Google Shape;172;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3" name="Google Shape;173;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4" name="Google Shape;174;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166, 167</a:t>
            </a:r>
            <a:endParaRPr b="0" i="0" sz="1400" u="none" cap="none" strike="noStrike">
              <a:solidFill>
                <a:srgbClr val="000000"/>
              </a:solidFill>
              <a:latin typeface="Century Gothic"/>
              <a:ea typeface="Century Gothic"/>
              <a:cs typeface="Century Gothic"/>
              <a:sym typeface="Century Gothic"/>
            </a:endParaRPr>
          </a:p>
        </p:txBody>
      </p:sp>
      <p:pic>
        <p:nvPicPr>
          <p:cNvPr id="175" name="Google Shape;175;p10"/>
          <p:cNvPicPr preferRelativeResize="0"/>
          <p:nvPr/>
        </p:nvPicPr>
        <p:blipFill rotWithShape="1">
          <a:blip r:embed="rId6">
            <a:alphaModFix/>
          </a:blip>
          <a:srcRect b="0" l="0" r="0" t="0"/>
          <a:stretch/>
        </p:blipFill>
        <p:spPr>
          <a:xfrm>
            <a:off x="618001" y="1738850"/>
            <a:ext cx="7958635" cy="3294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76" name="Google Shape;176;p10"/>
          <p:cNvSpPr txBox="1"/>
          <p:nvPr/>
        </p:nvSpPr>
        <p:spPr>
          <a:xfrm>
            <a:off x="8982175" y="1938950"/>
            <a:ext cx="3137400" cy="289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600" u="none" cap="none" strike="noStrike">
                <a:solidFill>
                  <a:schemeClr val="dk1"/>
                </a:solidFill>
                <a:latin typeface="Century Gothic"/>
                <a:ea typeface="Century Gothic"/>
                <a:cs typeface="Century Gothic"/>
                <a:sym typeface="Century Gothic"/>
              </a:rPr>
              <a:t>Essential Question: </a:t>
            </a:r>
            <a:r>
              <a:rPr b="0" i="0" lang="en-US" sz="2600" u="none" cap="none" strike="noStrike">
                <a:solidFill>
                  <a:schemeClr val="dk1"/>
                </a:solidFill>
                <a:latin typeface="Century Gothic"/>
                <a:ea typeface="Century Gothic"/>
                <a:cs typeface="Century Gothic"/>
                <a:sym typeface="Century Gothic"/>
              </a:rPr>
              <a:t>What do living things need</a:t>
            </a:r>
            <a:r>
              <a:rPr b="0" i="0" lang="en-US" sz="2600" u="none" cap="none" strike="noStrike">
                <a:solidFill>
                  <a:schemeClr val="dk1"/>
                </a:solidFill>
                <a:latin typeface="Arial"/>
                <a:ea typeface="Arial"/>
                <a:cs typeface="Arial"/>
                <a:sym typeface="Arial"/>
              </a:rPr>
              <a:t>?</a:t>
            </a:r>
            <a:endParaRPr b="0" i="0" sz="2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br>
              <a:rPr b="0" i="0" lang="en-US" sz="2600" u="none" cap="none" strike="noStrike">
                <a:solidFill>
                  <a:schemeClr val="dk1"/>
                </a:solidFill>
                <a:latin typeface="Century Gothic"/>
                <a:ea typeface="Century Gothic"/>
                <a:cs typeface="Century Gothic"/>
                <a:sym typeface="Century Gothic"/>
              </a:rPr>
            </a:br>
            <a:r>
              <a:rPr b="1" i="0" lang="en-US" sz="2600" u="none" cap="none" strike="noStrike">
                <a:solidFill>
                  <a:schemeClr val="dk1"/>
                </a:solidFill>
                <a:latin typeface="Century Gothic"/>
                <a:ea typeface="Century Gothic"/>
                <a:cs typeface="Century Gothic"/>
                <a:sym typeface="Century Gothic"/>
              </a:rPr>
              <a:t>Weekly Question</a:t>
            </a:r>
            <a:r>
              <a:rPr b="0" i="0" lang="en-US" sz="2600" u="none" cap="none" strike="noStrike">
                <a:solidFill>
                  <a:schemeClr val="dk1"/>
                </a:solidFill>
                <a:latin typeface="Century Gothic"/>
                <a:ea typeface="Century Gothic"/>
                <a:cs typeface="Century Gothic"/>
                <a:sym typeface="Century Gothic"/>
              </a:rPr>
              <a:t>: Why is exercise important</a:t>
            </a:r>
            <a:r>
              <a:rPr b="0" i="0" lang="en-US" sz="2600" u="none" cap="none" strike="noStrike">
                <a:solidFill>
                  <a:schemeClr val="dk1"/>
                </a:solidFill>
                <a:latin typeface="Arial"/>
                <a:ea typeface="Arial"/>
                <a:cs typeface="Arial"/>
                <a:sym typeface="Arial"/>
              </a:rPr>
              <a:t>?</a:t>
            </a:r>
            <a:endParaRPr b="1" i="0" sz="2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A picture containing clock&#10;&#10;Description automatically generated" id="182" name="Google Shape;182;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3" name="Google Shape;183;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4" name="Google Shape;184;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5" name="Google Shape;185;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6" name="Google Shape;186;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87" name="Google Shape;187;p11"/>
          <p:cNvGraphicFramePr/>
          <p:nvPr/>
        </p:nvGraphicFramePr>
        <p:xfrm>
          <a:off x="2067344" y="1719678"/>
          <a:ext cx="3000000" cy="3000000"/>
        </p:xfrm>
        <a:graphic>
          <a:graphicData uri="http://schemas.openxmlformats.org/drawingml/2006/table">
            <a:tbl>
              <a:tblPr bandRow="1" firstRow="1">
                <a:noFill/>
                <a:tableStyleId>{1B160E31-CE1F-40F6-B61E-14054ECD73F4}</a:tableStyleId>
              </a:tblPr>
              <a:tblGrid>
                <a:gridCol w="7127300"/>
              </a:tblGrid>
              <a:tr h="721925">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Century Gothic"/>
                          <a:ea typeface="Century Gothic"/>
                          <a:cs typeface="Century Gothic"/>
                          <a:sym typeface="Century Gothic"/>
                        </a:rPr>
                        <a:t>Why People Should Exercise</a:t>
                      </a:r>
                      <a:endParaRPr sz="1400" u="none" cap="none" strike="noStrike">
                        <a:latin typeface="Century Gothic"/>
                        <a:ea typeface="Century Gothic"/>
                        <a:cs typeface="Century Gothic"/>
                        <a:sym typeface="Century Gothic"/>
                      </a:endParaRPr>
                    </a:p>
                  </a:txBody>
                  <a:tcPr marT="45725" marB="45725" marR="91450" marL="91450"/>
                </a:tc>
              </a:tr>
              <a:tr h="721925">
                <a:tc>
                  <a:txBody>
                    <a:bodyPr/>
                    <a:lstStyle/>
                    <a:p>
                      <a:pPr indent="-342900" lvl="0" marL="342900" marR="0" rtl="0" algn="l">
                        <a:lnSpc>
                          <a:spcPct val="100000"/>
                        </a:lnSpc>
                        <a:spcBef>
                          <a:spcPts val="0"/>
                        </a:spcBef>
                        <a:spcAft>
                          <a:spcPts val="0"/>
                        </a:spcAft>
                        <a:buClr>
                          <a:srgbClr val="000000"/>
                        </a:buClr>
                        <a:buSzPts val="3200"/>
                        <a:buFont typeface="Arial"/>
                        <a:buAutoNum type="arabicPeriod"/>
                      </a:pPr>
                      <a:r>
                        <a:rPr lang="en-US" sz="3200" u="none" cap="none" strike="noStrike"/>
                        <a:t> won’t get sick</a:t>
                      </a:r>
                      <a:endParaRPr sz="1400" u="none" cap="none" strike="noStrike"/>
                    </a:p>
                  </a:txBody>
                  <a:tcPr marT="45725" marB="45725" marR="91450" marL="91450"/>
                </a:tc>
              </a:tr>
              <a:tr h="721925">
                <a:tc>
                  <a:txBody>
                    <a:bodyPr/>
                    <a:lstStyle/>
                    <a:p>
                      <a:pPr indent="-342900" lvl="0" marL="342900" marR="0" rtl="0" algn="l">
                        <a:lnSpc>
                          <a:spcPct val="100000"/>
                        </a:lnSpc>
                        <a:spcBef>
                          <a:spcPts val="0"/>
                        </a:spcBef>
                        <a:spcAft>
                          <a:spcPts val="0"/>
                        </a:spcAft>
                        <a:buClr>
                          <a:srgbClr val="000000"/>
                        </a:buClr>
                        <a:buSzPts val="3200"/>
                        <a:buFont typeface="Arial"/>
                        <a:buAutoNum type="arabicPeriod" startAt="2"/>
                      </a:pPr>
                      <a:r>
                        <a:rPr lang="en-US" sz="3200" u="none" cap="none" strike="noStrike"/>
                        <a:t> </a:t>
                      </a:r>
                      <a:endParaRPr sz="1400" u="none" cap="none" strike="noStrike"/>
                    </a:p>
                  </a:txBody>
                  <a:tcPr marT="45725" marB="45725" marR="91450" marL="91450"/>
                </a:tc>
              </a:tr>
              <a:tr h="721925">
                <a:tc>
                  <a:txBody>
                    <a:bodyPr/>
                    <a:lstStyle/>
                    <a:p>
                      <a:pPr indent="-342900" lvl="0" marL="342900" marR="0" rtl="0" algn="l">
                        <a:lnSpc>
                          <a:spcPct val="100000"/>
                        </a:lnSpc>
                        <a:spcBef>
                          <a:spcPts val="0"/>
                        </a:spcBef>
                        <a:spcAft>
                          <a:spcPts val="0"/>
                        </a:spcAft>
                        <a:buClr>
                          <a:srgbClr val="000000"/>
                        </a:buClr>
                        <a:buSzPts val="3200"/>
                        <a:buFont typeface="Arial"/>
                        <a:buAutoNum type="arabicPeriod" startAt="3"/>
                      </a:pPr>
                      <a:r>
                        <a:rPr lang="en-US" sz="3200" u="none" cap="none" strike="noStrike"/>
                        <a:t> </a:t>
                      </a:r>
                      <a:endParaRPr sz="1400" u="none" cap="none" strike="noStrike"/>
                    </a:p>
                  </a:txBody>
                  <a:tcPr marT="45725" marB="45725" marR="91450" marL="91450"/>
                </a:tc>
              </a:tr>
              <a:tr h="721925">
                <a:tc>
                  <a:txBody>
                    <a:bodyPr/>
                    <a:lstStyle/>
                    <a:p>
                      <a:pPr indent="-342900" lvl="0" marL="342900" marR="0" rtl="0" algn="l">
                        <a:lnSpc>
                          <a:spcPct val="100000"/>
                        </a:lnSpc>
                        <a:spcBef>
                          <a:spcPts val="0"/>
                        </a:spcBef>
                        <a:spcAft>
                          <a:spcPts val="0"/>
                        </a:spcAft>
                        <a:buClr>
                          <a:srgbClr val="000000"/>
                        </a:buClr>
                        <a:buSzPts val="3200"/>
                        <a:buFont typeface="Arial"/>
                        <a:buAutoNum type="arabicPeriod" startAt="4"/>
                      </a:pPr>
                      <a:r>
                        <a:rPr lang="en-US" sz="3200" u="none" cap="none" strike="noStrike"/>
                        <a:t> </a:t>
                      </a:r>
                      <a:endParaRPr sz="1400" u="none" cap="none" strike="noStrike"/>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